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14.jpg" ContentType="image/gif"/>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8" r:id="rId2"/>
    <p:sldId id="438" r:id="rId3"/>
    <p:sldId id="433" r:id="rId4"/>
    <p:sldId id="434" r:id="rId5"/>
    <p:sldId id="444" r:id="rId6"/>
    <p:sldId id="445" r:id="rId7"/>
    <p:sldId id="442" r:id="rId8"/>
    <p:sldId id="443" r:id="rId9"/>
    <p:sldId id="439" r:id="rId10"/>
    <p:sldId id="435" r:id="rId11"/>
    <p:sldId id="402" r:id="rId12"/>
    <p:sldId id="446" r:id="rId13"/>
    <p:sldId id="447" r:id="rId14"/>
    <p:sldId id="440" r:id="rId15"/>
    <p:sldId id="400" r:id="rId16"/>
    <p:sldId id="436" r:id="rId17"/>
    <p:sldId id="448" r:id="rId18"/>
    <p:sldId id="441" r:id="rId19"/>
    <p:sldId id="437" r:id="rId20"/>
    <p:sldId id="449" r:id="rId21"/>
    <p:sldId id="450" r:id="rId22"/>
    <p:sldId id="451" r:id="rId23"/>
    <p:sldId id="452" r:id="rId24"/>
    <p:sldId id="418" r:id="rId25"/>
    <p:sldId id="432" r:id="rId26"/>
    <p:sldId id="411" r:id="rId27"/>
    <p:sldId id="358" r:id="rId28"/>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0608" autoAdjust="0"/>
  </p:normalViewPr>
  <p:slideViewPr>
    <p:cSldViewPr>
      <p:cViewPr>
        <p:scale>
          <a:sx n="63" d="100"/>
          <a:sy n="63" d="100"/>
        </p:scale>
        <p:origin x="-1520" y="-61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0.png>
</file>

<file path=ppt/media/image11.png>
</file>

<file path=ppt/media/image12.jpg>
</file>

<file path=ppt/media/image13.png>
</file>

<file path=ppt/media/image14.jpg>
</file>

<file path=ppt/media/image15.png>
</file>

<file path=ppt/media/image16.png>
</file>

<file path=ppt/media/image17.png>
</file>

<file path=ppt/media/image18.png>
</file>

<file path=ppt/media/image19.jpeg>
</file>

<file path=ppt/media/image2.png>
</file>

<file path=ppt/media/image3.png>
</file>

<file path=ppt/media/image4.png>
</file>

<file path=ppt/media/image5.png>
</file>

<file path=ppt/media/image6.png>
</file>

<file path=ppt/media/image7.gif>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ECCAEB-7496-4C12-9A08-526B0D813A46}" type="datetimeFigureOut">
              <a:rPr lang="en-GB" smtClean="0"/>
              <a:pPr/>
              <a:t>20/06/18</a:t>
            </a:fld>
            <a:endParaRPr lang="en-GB"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E8D4E6-F64F-4999-AC2A-A008E685C045}" type="slidenum">
              <a:rPr lang="en-GB" smtClean="0"/>
              <a:pPr/>
              <a:t>‹#›</a:t>
            </a:fld>
            <a:endParaRPr lang="en-GB" dirty="0"/>
          </a:p>
        </p:txBody>
      </p:sp>
    </p:spTree>
    <p:extLst>
      <p:ext uri="{BB962C8B-B14F-4D97-AF65-F5344CB8AC3E}">
        <p14:creationId xmlns:p14="http://schemas.microsoft.com/office/powerpoint/2010/main" val="4212246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geographic information system (GIS) is a computer system for capturing, storing, checking, and displaying data related to positions on Earth's surface. GIS can show many different kinds of data on one map. This enables people to more easily see, analyze, and understand patterns and relationships.</a:t>
            </a:r>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7</a:t>
            </a:fld>
            <a:endParaRPr lang="en-GB" dirty="0"/>
          </a:p>
        </p:txBody>
      </p:sp>
    </p:spTree>
    <p:extLst>
      <p:ext uri="{BB962C8B-B14F-4D97-AF65-F5344CB8AC3E}">
        <p14:creationId xmlns:p14="http://schemas.microsoft.com/office/powerpoint/2010/main" val="12487670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https://www.citylab.com/life/2014/11/what-twitter-tells-us-about-unemployment/382840/</a:t>
            </a:r>
            <a:endParaRPr lang="en-GB"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11</a:t>
            </a:fld>
            <a:endParaRPr lang="en-GB" dirty="0"/>
          </a:p>
        </p:txBody>
      </p:sp>
    </p:spTree>
    <p:extLst>
      <p:ext uri="{BB962C8B-B14F-4D97-AF65-F5344CB8AC3E}">
        <p14:creationId xmlns:p14="http://schemas.microsoft.com/office/powerpoint/2010/main" val="4286556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12</a:t>
            </a:fld>
            <a:endParaRPr lang="en-GB" dirty="0"/>
          </a:p>
        </p:txBody>
      </p:sp>
    </p:spTree>
    <p:extLst>
      <p:ext uri="{BB962C8B-B14F-4D97-AF65-F5344CB8AC3E}">
        <p14:creationId xmlns:p14="http://schemas.microsoft.com/office/powerpoint/2010/main" val="552132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labs.strava.com</a:t>
            </a:r>
            <a:r>
              <a:rPr lang="en-US" dirty="0" smtClean="0"/>
              <a:t>/</a:t>
            </a:r>
            <a:r>
              <a:rPr lang="en-US" dirty="0" err="1" smtClean="0"/>
              <a:t>heatmap</a:t>
            </a:r>
            <a:r>
              <a:rPr lang="en-US" dirty="0" smtClean="0"/>
              <a:t>/</a:t>
            </a:r>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15</a:t>
            </a:fld>
            <a:endParaRPr lang="en-GB" dirty="0"/>
          </a:p>
        </p:txBody>
      </p:sp>
    </p:spTree>
    <p:extLst>
      <p:ext uri="{BB962C8B-B14F-4D97-AF65-F5344CB8AC3E}">
        <p14:creationId xmlns:p14="http://schemas.microsoft.com/office/powerpoint/2010/main" val="13557013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www.qgis.org</a:t>
            </a:r>
            <a:r>
              <a:rPr lang="en-US" dirty="0" smtClean="0"/>
              <a:t>/en/site/</a:t>
            </a:r>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26</a:t>
            </a:fld>
            <a:endParaRPr lang="en-GB" dirty="0"/>
          </a:p>
        </p:txBody>
      </p:sp>
    </p:spTree>
    <p:extLst>
      <p:ext uri="{BB962C8B-B14F-4D97-AF65-F5344CB8AC3E}">
        <p14:creationId xmlns:p14="http://schemas.microsoft.com/office/powerpoint/2010/main" val="18653311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27</a:t>
            </a:fld>
            <a:endParaRPr lang="en-GB" dirty="0"/>
          </a:p>
        </p:txBody>
      </p:sp>
    </p:spTree>
    <p:extLst>
      <p:ext uri="{BB962C8B-B14F-4D97-AF65-F5344CB8AC3E}">
        <p14:creationId xmlns:p14="http://schemas.microsoft.com/office/powerpoint/2010/main" val="12903468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67544" y="2130425"/>
            <a:ext cx="7772400" cy="1470025"/>
          </a:xfrm>
        </p:spPr>
        <p:txBody>
          <a:bodyPr/>
          <a:lstStyle>
            <a:lvl1pPr>
              <a:defRPr sz="3200" b="1">
                <a:latin typeface="Arial" pitchFamily="34" charset="0"/>
                <a:cs typeface="Arial" pitchFamily="34" charset="0"/>
              </a:defRPr>
            </a:lvl1pPr>
          </a:lstStyle>
          <a:p>
            <a:r>
              <a:rPr lang="en-US" dirty="0" smtClean="0"/>
              <a:t>Click to edit Master title style</a:t>
            </a:r>
            <a:endParaRPr lang="en-GB" dirty="0"/>
          </a:p>
        </p:txBody>
      </p:sp>
      <p:sp>
        <p:nvSpPr>
          <p:cNvPr id="3" name="Subtitle 2"/>
          <p:cNvSpPr>
            <a:spLocks noGrp="1"/>
          </p:cNvSpPr>
          <p:nvPr>
            <p:ph type="subTitle" idx="1"/>
          </p:nvPr>
        </p:nvSpPr>
        <p:spPr>
          <a:xfrm>
            <a:off x="467544" y="3886200"/>
            <a:ext cx="6400800" cy="1752600"/>
          </a:xfrm>
        </p:spPr>
        <p:txBody>
          <a:bodyPr/>
          <a:lstStyle>
            <a:lvl1pPr marL="0" indent="0" algn="l">
              <a:buNone/>
              <a:defRPr sz="2800">
                <a:solidFill>
                  <a:schemeClr val="tx1">
                    <a:tint val="75000"/>
                  </a:schemeClr>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GB" dirty="0"/>
          </a:p>
        </p:txBody>
      </p:sp>
      <p:sp>
        <p:nvSpPr>
          <p:cNvPr id="4" name="Date Placeholder 3"/>
          <p:cNvSpPr>
            <a:spLocks noGrp="1"/>
          </p:cNvSpPr>
          <p:nvPr>
            <p:ph type="dt" sz="half" idx="10"/>
          </p:nvPr>
        </p:nvSpPr>
        <p:spPr/>
        <p:txBody>
          <a:bodyPr/>
          <a:lstStyle>
            <a:lvl1pPr>
              <a:defRPr/>
            </a:lvl1pPr>
          </a:lstStyle>
          <a:p>
            <a:fld id="{EC7AB759-530A-46AC-842F-B07144F002F9}" type="datetimeFigureOut">
              <a:rPr lang="en-GB"/>
              <a:pPr/>
              <a:t>20/06/18</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10AD8A0A-4898-40BF-9009-4DA7E611EAC1}" type="slidenum">
              <a:rPr lang="en-GB"/>
              <a:pPr/>
              <a:t>‹#›</a:t>
            </a:fld>
            <a:endParaRPr lang="en-GB" dirty="0"/>
          </a:p>
        </p:txBody>
      </p:sp>
      <p:pic>
        <p:nvPicPr>
          <p:cNvPr id="7" name="Picture 5" descr="TAB_col_white_background.eps"/>
          <p:cNvPicPr>
            <a:picLocks noChangeAspect="1"/>
          </p:cNvPicPr>
          <p:nvPr userDrawn="1"/>
        </p:nvPicPr>
        <p:blipFill>
          <a:blip r:embed="rId2" cstate="print"/>
          <a:srcRect/>
          <a:stretch>
            <a:fillRect/>
          </a:stretch>
        </p:blipFill>
        <p:spPr bwMode="auto">
          <a:xfrm>
            <a:off x="523875" y="509588"/>
            <a:ext cx="1663700" cy="711200"/>
          </a:xfrm>
          <a:prstGeom prst="rect">
            <a:avLst/>
          </a:prstGeom>
          <a:noFill/>
          <a:ln w="9525">
            <a:noFill/>
            <a:miter lim="800000"/>
            <a:headEnd/>
            <a:tailEnd/>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200"/>
            </a:lvl1pPr>
          </a:lstStyle>
          <a:p>
            <a:r>
              <a:rPr lang="en-US" dirty="0" smtClean="0"/>
              <a:t>Click to edit Master title style</a:t>
            </a:r>
            <a:endParaRPr lang="en-GB" dirty="0"/>
          </a:p>
        </p:txBody>
      </p:sp>
      <p:sp>
        <p:nvSpPr>
          <p:cNvPr id="3" name="Vertical Text Placeholder 2"/>
          <p:cNvSpPr>
            <a:spLocks noGrp="1"/>
          </p:cNvSpPr>
          <p:nvPr>
            <p:ph type="body" orient="vert" idx="1"/>
          </p:nvPr>
        </p:nvSpPr>
        <p:spPr/>
        <p:txBody>
          <a:bodyPr vert="eaVert"/>
          <a:lstStyle>
            <a:lvl1pPr>
              <a:defRPr sz="3200"/>
            </a:lvl1pPr>
            <a:lvl2pPr>
              <a:defRPr sz="2800"/>
            </a:lvl2pPr>
            <a:lvl3pPr>
              <a:defRPr sz="2800"/>
            </a:lvl3pPr>
            <a:lvl4pPr>
              <a:defRPr sz="2800"/>
            </a:lvl4pPr>
            <a:lvl5pPr>
              <a:defRPr sz="2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10"/>
          </p:nvPr>
        </p:nvSpPr>
        <p:spPr/>
        <p:txBody>
          <a:bodyPr/>
          <a:lstStyle>
            <a:lvl1pPr>
              <a:defRPr/>
            </a:lvl1pPr>
          </a:lstStyle>
          <a:p>
            <a:fld id="{98FF8105-8845-4543-9ED8-9E57E8E42CB7}" type="datetimeFigureOut">
              <a:rPr lang="en-GB"/>
              <a:pPr/>
              <a:t>20/06/18</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58FF8E4D-CDF4-4B1F-BD52-35BFB528DB87}" type="slidenum">
              <a:rPr lang="en-GB"/>
              <a:pPr/>
              <a:t>‹#›</a:t>
            </a:fld>
            <a:endParaRPr lang="en-GB"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56792"/>
            <a:ext cx="2057400" cy="4569371"/>
          </a:xfrm>
        </p:spPr>
        <p:txBody>
          <a:bodyPr vert="eaVert"/>
          <a:lstStyle>
            <a:lvl1pPr>
              <a:defRPr sz="3200"/>
            </a:lvl1pPr>
          </a:lstStyle>
          <a:p>
            <a:r>
              <a:rPr lang="en-US" dirty="0" smtClean="0"/>
              <a:t>Click to edit Master title style</a:t>
            </a:r>
            <a:endParaRPr lang="en-GB" dirty="0"/>
          </a:p>
        </p:txBody>
      </p:sp>
      <p:sp>
        <p:nvSpPr>
          <p:cNvPr id="3" name="Vertical Text Placeholder 2"/>
          <p:cNvSpPr>
            <a:spLocks noGrp="1"/>
          </p:cNvSpPr>
          <p:nvPr>
            <p:ph type="body" orient="vert" idx="1"/>
          </p:nvPr>
        </p:nvSpPr>
        <p:spPr>
          <a:xfrm>
            <a:off x="457200" y="1556792"/>
            <a:ext cx="6019800" cy="4569371"/>
          </a:xfrm>
        </p:spPr>
        <p:txBody>
          <a:bodyPr vert="eaVert"/>
          <a:lstStyle>
            <a:lvl1pPr>
              <a:defRPr sz="2800"/>
            </a:lvl1pPr>
            <a:lvl2pPr>
              <a:defRPr sz="2400"/>
            </a:lvl2pPr>
            <a:lvl3pPr>
              <a:defRPr sz="2400"/>
            </a:lvl3pPr>
            <a:lvl4pPr>
              <a:defRPr sz="2400"/>
            </a:lvl4pPr>
            <a:lvl5pPr>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10"/>
          </p:nvPr>
        </p:nvSpPr>
        <p:spPr/>
        <p:txBody>
          <a:bodyPr/>
          <a:lstStyle>
            <a:lvl1pPr>
              <a:defRPr/>
            </a:lvl1pPr>
          </a:lstStyle>
          <a:p>
            <a:fld id="{08976883-B614-42E6-9595-363FA777B038}" type="datetimeFigureOut">
              <a:rPr lang="en-GB"/>
              <a:pPr/>
              <a:t>20/06/18</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86915344-E335-44E9-ACDC-CB4826450486}" type="slidenum">
              <a:rPr lang="en-GB"/>
              <a:pPr/>
              <a:t>‹#›</a:t>
            </a:fld>
            <a:endParaRPr lang="en-GB"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5842992" cy="1143000"/>
          </a:xfrm>
        </p:spPr>
        <p:txBody>
          <a:bodyPr/>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395536" y="2492896"/>
            <a:ext cx="8229600" cy="3633267"/>
          </a:xfrm>
        </p:spPr>
        <p:txBody>
          <a:bodyPr/>
          <a:lstStyle>
            <a:lvl1pPr>
              <a:defRPr sz="2800"/>
            </a:lvl1pPr>
            <a:lvl2pPr>
              <a:defRPr sz="2400"/>
            </a:lvl2pPr>
            <a:lvl3pPr>
              <a:defRPr sz="2400"/>
            </a:lvl3pPr>
            <a:lvl4pPr>
              <a:defRPr sz="2400"/>
            </a:lvl4pPr>
            <a:lvl5pPr>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10"/>
          </p:nvPr>
        </p:nvSpPr>
        <p:spPr/>
        <p:txBody>
          <a:bodyPr/>
          <a:lstStyle>
            <a:lvl1pPr>
              <a:defRPr/>
            </a:lvl1pPr>
          </a:lstStyle>
          <a:p>
            <a:fld id="{222B6232-AB33-4513-9527-F98CEC472D23}" type="datetimeFigureOut">
              <a:rPr lang="en-GB" smtClean="0"/>
              <a:pPr/>
              <a:t>20/06/18</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F758A139-7ABE-46A1-B082-C2C77667394C}" type="slidenum">
              <a:rPr lang="en-GB"/>
              <a:pPr/>
              <a:t>‹#›</a:t>
            </a:fld>
            <a:endParaRPr lang="en-GB" dirty="0"/>
          </a:p>
        </p:txBody>
      </p:sp>
      <p:pic>
        <p:nvPicPr>
          <p:cNvPr id="7" name="Picture 5" descr="TAB_col_white_background.eps"/>
          <p:cNvPicPr>
            <a:picLocks noChangeAspect="1"/>
          </p:cNvPicPr>
          <p:nvPr userDrawn="1"/>
        </p:nvPicPr>
        <p:blipFill>
          <a:blip r:embed="rId2" cstate="print"/>
          <a:srcRect/>
          <a:stretch>
            <a:fillRect/>
          </a:stretch>
        </p:blipFill>
        <p:spPr bwMode="auto">
          <a:xfrm>
            <a:off x="523875" y="509588"/>
            <a:ext cx="1663700" cy="711200"/>
          </a:xfrm>
          <a:prstGeom prst="rect">
            <a:avLst/>
          </a:prstGeom>
          <a:noFill/>
          <a:ln w="9525">
            <a:noFill/>
            <a:miter lim="800000"/>
            <a:headEnd/>
            <a:tailEnd/>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5536" y="4406900"/>
            <a:ext cx="7772400" cy="1362075"/>
          </a:xfrm>
        </p:spPr>
        <p:txBody>
          <a:bodyPr anchor="t"/>
          <a:lstStyle>
            <a:lvl1pPr algn="l">
              <a:defRPr sz="4000" b="1" cap="all"/>
            </a:lvl1pPr>
          </a:lstStyle>
          <a:p>
            <a:r>
              <a:rPr lang="en-US" dirty="0" smtClean="0"/>
              <a:t>Click to edit Master title style</a:t>
            </a:r>
            <a:endParaRPr lang="en-GB" dirty="0"/>
          </a:p>
        </p:txBody>
      </p:sp>
      <p:sp>
        <p:nvSpPr>
          <p:cNvPr id="3" name="Text Placeholder 2"/>
          <p:cNvSpPr>
            <a:spLocks noGrp="1"/>
          </p:cNvSpPr>
          <p:nvPr>
            <p:ph type="body" idx="1"/>
          </p:nvPr>
        </p:nvSpPr>
        <p:spPr>
          <a:xfrm>
            <a:off x="395536"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445CD916-7149-4247-856D-87DAB39295C7}" type="datetimeFigureOut">
              <a:rPr lang="en-GB"/>
              <a:pPr/>
              <a:t>20/06/18</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13ACF840-035C-411F-BA81-AF7A8ED78138}" type="slidenum">
              <a:rPr lang="en-GB"/>
              <a:pPr/>
              <a:t>‹#›</a:t>
            </a:fld>
            <a:endParaRPr lang="en-GB" dirty="0"/>
          </a:p>
        </p:txBody>
      </p:sp>
      <p:pic>
        <p:nvPicPr>
          <p:cNvPr id="7" name="Picture 5" descr="TAB_col_white_background.eps"/>
          <p:cNvPicPr>
            <a:picLocks noChangeAspect="1"/>
          </p:cNvPicPr>
          <p:nvPr userDrawn="1"/>
        </p:nvPicPr>
        <p:blipFill>
          <a:blip r:embed="rId2" cstate="print"/>
          <a:srcRect/>
          <a:stretch>
            <a:fillRect/>
          </a:stretch>
        </p:blipFill>
        <p:spPr bwMode="auto">
          <a:xfrm>
            <a:off x="523875" y="509588"/>
            <a:ext cx="1663700" cy="711200"/>
          </a:xfrm>
          <a:prstGeom prst="rect">
            <a:avLst/>
          </a:prstGeom>
          <a:noFill/>
          <a:ln w="9525">
            <a:noFill/>
            <a:miter lim="800000"/>
            <a:headEnd/>
            <a:tailEnd/>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5842992" cy="1143000"/>
          </a:xfrm>
        </p:spPr>
        <p:txBody>
          <a:bodyPr/>
          <a:lstStyle>
            <a:lvl1pPr>
              <a:defRPr sz="3200"/>
            </a:lvl1pPr>
          </a:lstStyle>
          <a:p>
            <a:r>
              <a:rPr lang="en-US" dirty="0" smtClean="0"/>
              <a:t>Click to edit Master title style</a:t>
            </a:r>
            <a:endParaRPr lang="en-GB" dirty="0"/>
          </a:p>
        </p:txBody>
      </p:sp>
      <p:sp>
        <p:nvSpPr>
          <p:cNvPr id="3" name="Content Placeholder 2"/>
          <p:cNvSpPr>
            <a:spLocks noGrp="1"/>
          </p:cNvSpPr>
          <p:nvPr>
            <p:ph sz="half" idx="1"/>
          </p:nvPr>
        </p:nvSpPr>
        <p:spPr>
          <a:xfrm>
            <a:off x="395536" y="2492896"/>
            <a:ext cx="4038600" cy="3633267"/>
          </a:xfrm>
        </p:spPr>
        <p:txBody>
          <a:bodyPr/>
          <a:lstStyle>
            <a:lvl1pPr>
              <a:defRPr sz="2800" baseline="0"/>
            </a:lvl1pPr>
            <a:lvl2pPr>
              <a:defRPr sz="2400"/>
            </a:lvl2pPr>
            <a:lvl3pPr>
              <a:defRPr sz="2400"/>
            </a:lvl3pPr>
            <a:lvl4pPr>
              <a:defRPr sz="2400"/>
            </a:lvl4pPr>
            <a:lvl5pPr>
              <a:defRPr sz="2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Content Placeholder 3"/>
          <p:cNvSpPr>
            <a:spLocks noGrp="1"/>
          </p:cNvSpPr>
          <p:nvPr>
            <p:ph sz="half" idx="2"/>
          </p:nvPr>
        </p:nvSpPr>
        <p:spPr>
          <a:xfrm>
            <a:off x="4586536" y="2492896"/>
            <a:ext cx="4038600" cy="3633267"/>
          </a:xfrm>
        </p:spPr>
        <p:txBody>
          <a:bodyPr/>
          <a:lstStyle>
            <a:lvl1pPr>
              <a:defRPr sz="2800"/>
            </a:lvl1pPr>
            <a:lvl2pPr>
              <a:defRPr sz="2400"/>
            </a:lvl2pPr>
            <a:lvl3pPr>
              <a:defRPr sz="2400"/>
            </a:lvl3pPr>
            <a:lvl4pPr>
              <a:defRPr sz="2400"/>
            </a:lvl4pPr>
            <a:lvl5pPr>
              <a:defRPr sz="2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Date Placeholder 3"/>
          <p:cNvSpPr>
            <a:spLocks noGrp="1"/>
          </p:cNvSpPr>
          <p:nvPr>
            <p:ph type="dt" sz="half" idx="10"/>
          </p:nvPr>
        </p:nvSpPr>
        <p:spPr/>
        <p:txBody>
          <a:bodyPr/>
          <a:lstStyle>
            <a:lvl1pPr>
              <a:defRPr/>
            </a:lvl1pPr>
          </a:lstStyle>
          <a:p>
            <a:fld id="{9FD09641-23CB-4E80-A5B0-5F03D2E94610}" type="datetimeFigureOut">
              <a:rPr lang="en-GB"/>
              <a:pPr/>
              <a:t>20/06/18</a:t>
            </a:fld>
            <a:endParaRPr lang="en-GB" dirty="0"/>
          </a:p>
        </p:txBody>
      </p:sp>
      <p:sp>
        <p:nvSpPr>
          <p:cNvPr id="6" name="Footer Placeholder 4"/>
          <p:cNvSpPr>
            <a:spLocks noGrp="1"/>
          </p:cNvSpPr>
          <p:nvPr>
            <p:ph type="ftr" sz="quarter" idx="11"/>
          </p:nvPr>
        </p:nvSpPr>
        <p:spPr/>
        <p:txBody>
          <a:bodyPr/>
          <a:lstStyle>
            <a:lvl1pPr>
              <a:defRPr/>
            </a:lvl1pPr>
          </a:lstStyle>
          <a:p>
            <a:endParaRPr lang="en-GB" dirty="0"/>
          </a:p>
        </p:txBody>
      </p:sp>
      <p:sp>
        <p:nvSpPr>
          <p:cNvPr id="7" name="Slide Number Placeholder 5"/>
          <p:cNvSpPr>
            <a:spLocks noGrp="1"/>
          </p:cNvSpPr>
          <p:nvPr>
            <p:ph type="sldNum" sz="quarter" idx="12"/>
          </p:nvPr>
        </p:nvSpPr>
        <p:spPr/>
        <p:txBody>
          <a:bodyPr/>
          <a:lstStyle>
            <a:lvl1pPr>
              <a:defRPr/>
            </a:lvl1pPr>
          </a:lstStyle>
          <a:p>
            <a:fld id="{EF7FA264-F771-4264-8DF0-4BB7F0DA3C69}" type="slidenum">
              <a:rPr lang="en-GB"/>
              <a:pPr/>
              <a:t>‹#›</a:t>
            </a:fld>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5842992" cy="1143000"/>
          </a:xfrm>
        </p:spPr>
        <p:txBody>
          <a:bodyPr/>
          <a:lstStyle>
            <a:lvl1pPr>
              <a:defRPr sz="2800"/>
            </a:lvl1pPr>
          </a:lstStyle>
          <a:p>
            <a:r>
              <a:rPr lang="en-US" dirty="0" smtClean="0"/>
              <a:t>Click to edit Master title style</a:t>
            </a:r>
            <a:endParaRPr lang="en-GB" dirty="0"/>
          </a:p>
        </p:txBody>
      </p:sp>
      <p:sp>
        <p:nvSpPr>
          <p:cNvPr id="3" name="Text Placeholder 2"/>
          <p:cNvSpPr>
            <a:spLocks noGrp="1"/>
          </p:cNvSpPr>
          <p:nvPr>
            <p:ph type="body" idx="1"/>
          </p:nvPr>
        </p:nvSpPr>
        <p:spPr>
          <a:xfrm>
            <a:off x="405880" y="2348880"/>
            <a:ext cx="4040188" cy="63976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395536" y="3068959"/>
            <a:ext cx="4040188" cy="3057203"/>
          </a:xfrm>
        </p:spPr>
        <p:txBody>
          <a:bodyPr/>
          <a:lstStyle>
            <a:lvl1pPr>
              <a:defRPr sz="2400"/>
            </a:lvl1pPr>
            <a:lvl2pPr>
              <a:defRPr sz="2400"/>
            </a:lvl2pPr>
            <a:lvl3pPr>
              <a:defRPr sz="2400"/>
            </a:lvl3pPr>
            <a:lvl4pPr>
              <a:defRPr sz="2400"/>
            </a:lvl4pPr>
            <a:lvl5pPr>
              <a:defRPr sz="24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Text Placeholder 4"/>
          <p:cNvSpPr>
            <a:spLocks noGrp="1"/>
          </p:cNvSpPr>
          <p:nvPr>
            <p:ph type="body" sz="quarter" idx="3"/>
          </p:nvPr>
        </p:nvSpPr>
        <p:spPr>
          <a:xfrm>
            <a:off x="4582344" y="2348880"/>
            <a:ext cx="4041775" cy="63976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583361" y="3068960"/>
            <a:ext cx="4041775" cy="3057202"/>
          </a:xfrm>
        </p:spPr>
        <p:txBody>
          <a:bodyPr/>
          <a:lstStyle>
            <a:lvl1pPr>
              <a:defRPr sz="2400"/>
            </a:lvl1pPr>
            <a:lvl2pPr>
              <a:defRPr sz="2400"/>
            </a:lvl2pPr>
            <a:lvl3pPr>
              <a:defRPr sz="2400"/>
            </a:lvl3pPr>
            <a:lvl4pPr>
              <a:defRPr sz="2400"/>
            </a:lvl4pPr>
            <a:lvl5pPr>
              <a:defRPr sz="24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7" name="Date Placeholder 3"/>
          <p:cNvSpPr>
            <a:spLocks noGrp="1"/>
          </p:cNvSpPr>
          <p:nvPr>
            <p:ph type="dt" sz="half" idx="10"/>
          </p:nvPr>
        </p:nvSpPr>
        <p:spPr/>
        <p:txBody>
          <a:bodyPr/>
          <a:lstStyle>
            <a:lvl1pPr>
              <a:defRPr/>
            </a:lvl1pPr>
          </a:lstStyle>
          <a:p>
            <a:fld id="{3A9A4E03-F40B-4399-AC2E-A4C6E9D600B3}" type="datetimeFigureOut">
              <a:rPr lang="en-GB"/>
              <a:pPr/>
              <a:t>20/06/18</a:t>
            </a:fld>
            <a:endParaRPr lang="en-GB" dirty="0"/>
          </a:p>
        </p:txBody>
      </p:sp>
      <p:sp>
        <p:nvSpPr>
          <p:cNvPr id="8" name="Footer Placeholder 4"/>
          <p:cNvSpPr>
            <a:spLocks noGrp="1"/>
          </p:cNvSpPr>
          <p:nvPr>
            <p:ph type="ftr" sz="quarter" idx="11"/>
          </p:nvPr>
        </p:nvSpPr>
        <p:spPr/>
        <p:txBody>
          <a:bodyPr/>
          <a:lstStyle>
            <a:lvl1pPr>
              <a:defRPr/>
            </a:lvl1pPr>
          </a:lstStyle>
          <a:p>
            <a:endParaRPr lang="en-GB" dirty="0"/>
          </a:p>
        </p:txBody>
      </p:sp>
      <p:sp>
        <p:nvSpPr>
          <p:cNvPr id="9" name="Slide Number Placeholder 5"/>
          <p:cNvSpPr>
            <a:spLocks noGrp="1"/>
          </p:cNvSpPr>
          <p:nvPr>
            <p:ph type="sldNum" sz="quarter" idx="12"/>
          </p:nvPr>
        </p:nvSpPr>
        <p:spPr/>
        <p:txBody>
          <a:bodyPr/>
          <a:lstStyle>
            <a:lvl1pPr>
              <a:defRPr/>
            </a:lvl1pPr>
          </a:lstStyle>
          <a:p>
            <a:fld id="{8692BDDC-0BFC-44A0-A4BA-47C3E99EB1AA}" type="slidenum">
              <a:rPr lang="en-GB"/>
              <a:pPr/>
              <a:t>‹#›</a:t>
            </a:fld>
            <a:endParaRPr lang="en-GB"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200"/>
            </a:lvl1pPr>
          </a:lstStyle>
          <a:p>
            <a:r>
              <a:rPr lang="en-US" dirty="0" smtClean="0"/>
              <a:t>Click to edit Master title style</a:t>
            </a:r>
            <a:endParaRPr lang="en-GB" dirty="0"/>
          </a:p>
        </p:txBody>
      </p:sp>
      <p:sp>
        <p:nvSpPr>
          <p:cNvPr id="3" name="Date Placeholder 3"/>
          <p:cNvSpPr>
            <a:spLocks noGrp="1"/>
          </p:cNvSpPr>
          <p:nvPr>
            <p:ph type="dt" sz="half" idx="10"/>
          </p:nvPr>
        </p:nvSpPr>
        <p:spPr/>
        <p:txBody>
          <a:bodyPr/>
          <a:lstStyle>
            <a:lvl1pPr>
              <a:defRPr/>
            </a:lvl1pPr>
          </a:lstStyle>
          <a:p>
            <a:fld id="{CFE8F7DA-80EC-4CF7-AB7B-078F533B953B}" type="datetimeFigureOut">
              <a:rPr lang="en-GB"/>
              <a:pPr/>
              <a:t>20/06/18</a:t>
            </a:fld>
            <a:endParaRPr lang="en-GB" dirty="0"/>
          </a:p>
        </p:txBody>
      </p:sp>
      <p:sp>
        <p:nvSpPr>
          <p:cNvPr id="4" name="Footer Placeholder 4"/>
          <p:cNvSpPr>
            <a:spLocks noGrp="1"/>
          </p:cNvSpPr>
          <p:nvPr>
            <p:ph type="ftr" sz="quarter" idx="11"/>
          </p:nvPr>
        </p:nvSpPr>
        <p:spPr/>
        <p:txBody>
          <a:bodyPr/>
          <a:lstStyle>
            <a:lvl1pPr>
              <a:defRPr/>
            </a:lvl1pPr>
          </a:lstStyle>
          <a:p>
            <a:endParaRPr lang="en-GB" dirty="0"/>
          </a:p>
        </p:txBody>
      </p:sp>
      <p:sp>
        <p:nvSpPr>
          <p:cNvPr id="5" name="Slide Number Placeholder 5"/>
          <p:cNvSpPr>
            <a:spLocks noGrp="1"/>
          </p:cNvSpPr>
          <p:nvPr>
            <p:ph type="sldNum" sz="quarter" idx="12"/>
          </p:nvPr>
        </p:nvSpPr>
        <p:spPr/>
        <p:txBody>
          <a:bodyPr/>
          <a:lstStyle>
            <a:lvl1pPr>
              <a:defRPr/>
            </a:lvl1pPr>
          </a:lstStyle>
          <a:p>
            <a:fld id="{F74E6293-7DA2-4D9E-8605-5715E69AF2C7}" type="slidenum">
              <a:rPr lang="en-GB"/>
              <a:pPr/>
              <a:t>‹#›</a:t>
            </a:fld>
            <a:endParaRPr lang="en-GB"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B1AE269B-21F6-4A71-848B-6E891C314B78}" type="datetimeFigureOut">
              <a:rPr lang="en-GB"/>
              <a:pPr/>
              <a:t>20/06/18</a:t>
            </a:fld>
            <a:endParaRPr lang="en-GB" dirty="0"/>
          </a:p>
        </p:txBody>
      </p:sp>
      <p:sp>
        <p:nvSpPr>
          <p:cNvPr id="3" name="Footer Placeholder 4"/>
          <p:cNvSpPr>
            <a:spLocks noGrp="1"/>
          </p:cNvSpPr>
          <p:nvPr>
            <p:ph type="ftr" sz="quarter" idx="11"/>
          </p:nvPr>
        </p:nvSpPr>
        <p:spPr/>
        <p:txBody>
          <a:bodyPr/>
          <a:lstStyle>
            <a:lvl1pPr>
              <a:defRPr/>
            </a:lvl1pPr>
          </a:lstStyle>
          <a:p>
            <a:endParaRPr lang="en-GB" dirty="0"/>
          </a:p>
        </p:txBody>
      </p:sp>
      <p:sp>
        <p:nvSpPr>
          <p:cNvPr id="4" name="Slide Number Placeholder 5"/>
          <p:cNvSpPr>
            <a:spLocks noGrp="1"/>
          </p:cNvSpPr>
          <p:nvPr>
            <p:ph type="sldNum" sz="quarter" idx="12"/>
          </p:nvPr>
        </p:nvSpPr>
        <p:spPr/>
        <p:txBody>
          <a:bodyPr/>
          <a:lstStyle>
            <a:lvl1pPr>
              <a:defRPr/>
            </a:lvl1pPr>
          </a:lstStyle>
          <a:p>
            <a:fld id="{32789173-A1D5-421E-B384-2A426DF314C2}" type="slidenum">
              <a:rPr lang="en-GB"/>
              <a:pPr/>
              <a:t>‹#›</a:t>
            </a:fld>
            <a:endParaRPr lang="en-GB"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95536" y="1186830"/>
            <a:ext cx="3008313" cy="1162050"/>
          </a:xfrm>
        </p:spPr>
        <p:txBody>
          <a:bodyPr anchor="b"/>
          <a:lstStyle>
            <a:lvl1pPr algn="l">
              <a:defRPr sz="3200" b="1"/>
            </a:lvl1pPr>
          </a:lstStyle>
          <a:p>
            <a:r>
              <a:rPr lang="en-US" dirty="0" smtClean="0"/>
              <a:t>Click to edit Master title style</a:t>
            </a:r>
            <a:endParaRPr lang="en-GB" dirty="0"/>
          </a:p>
        </p:txBody>
      </p:sp>
      <p:sp>
        <p:nvSpPr>
          <p:cNvPr id="3" name="Content Placeholder 2"/>
          <p:cNvSpPr>
            <a:spLocks noGrp="1"/>
          </p:cNvSpPr>
          <p:nvPr>
            <p:ph idx="1"/>
          </p:nvPr>
        </p:nvSpPr>
        <p:spPr>
          <a:xfrm>
            <a:off x="3575050" y="1196752"/>
            <a:ext cx="5111750" cy="492941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2420888"/>
            <a:ext cx="3008313" cy="3705275"/>
          </a:xfrm>
        </p:spPr>
        <p:txBody>
          <a:bodyPr/>
          <a:lstStyle>
            <a:lvl1pPr marL="0" indent="0">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3"/>
          <p:cNvSpPr>
            <a:spLocks noGrp="1"/>
          </p:cNvSpPr>
          <p:nvPr>
            <p:ph type="dt" sz="half" idx="10"/>
          </p:nvPr>
        </p:nvSpPr>
        <p:spPr/>
        <p:txBody>
          <a:bodyPr/>
          <a:lstStyle>
            <a:lvl1pPr>
              <a:defRPr/>
            </a:lvl1pPr>
          </a:lstStyle>
          <a:p>
            <a:fld id="{B89648B1-3911-4AC2-8E3A-DF4A70CC86E7}" type="datetimeFigureOut">
              <a:rPr lang="en-GB"/>
              <a:pPr/>
              <a:t>20/06/18</a:t>
            </a:fld>
            <a:endParaRPr lang="en-GB" dirty="0"/>
          </a:p>
        </p:txBody>
      </p:sp>
      <p:sp>
        <p:nvSpPr>
          <p:cNvPr id="6" name="Footer Placeholder 4"/>
          <p:cNvSpPr>
            <a:spLocks noGrp="1"/>
          </p:cNvSpPr>
          <p:nvPr>
            <p:ph type="ftr" sz="quarter" idx="11"/>
          </p:nvPr>
        </p:nvSpPr>
        <p:spPr/>
        <p:txBody>
          <a:bodyPr/>
          <a:lstStyle>
            <a:lvl1pPr>
              <a:defRPr/>
            </a:lvl1pPr>
          </a:lstStyle>
          <a:p>
            <a:endParaRPr lang="en-GB" dirty="0"/>
          </a:p>
        </p:txBody>
      </p:sp>
      <p:sp>
        <p:nvSpPr>
          <p:cNvPr id="7" name="Slide Number Placeholder 5"/>
          <p:cNvSpPr>
            <a:spLocks noGrp="1"/>
          </p:cNvSpPr>
          <p:nvPr>
            <p:ph type="sldNum" sz="quarter" idx="12"/>
          </p:nvPr>
        </p:nvSpPr>
        <p:spPr/>
        <p:txBody>
          <a:bodyPr/>
          <a:lstStyle>
            <a:lvl1pPr>
              <a:defRPr/>
            </a:lvl1pPr>
          </a:lstStyle>
          <a:p>
            <a:fld id="{C853D388-5704-4C64-A883-D899E8570667}" type="slidenum">
              <a:rPr lang="en-GB"/>
              <a:pPr/>
              <a:t>‹#›</a:t>
            </a:fld>
            <a:endParaRPr lang="en-GB"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62AAA9A3-945F-42AF-BCAE-8459AEA58868}" type="datetimeFigureOut">
              <a:rPr lang="en-GB"/>
              <a:pPr/>
              <a:t>20/06/18</a:t>
            </a:fld>
            <a:endParaRPr lang="en-GB" dirty="0"/>
          </a:p>
        </p:txBody>
      </p:sp>
      <p:sp>
        <p:nvSpPr>
          <p:cNvPr id="6" name="Footer Placeholder 4"/>
          <p:cNvSpPr>
            <a:spLocks noGrp="1"/>
          </p:cNvSpPr>
          <p:nvPr>
            <p:ph type="ftr" sz="quarter" idx="11"/>
          </p:nvPr>
        </p:nvSpPr>
        <p:spPr/>
        <p:txBody>
          <a:bodyPr/>
          <a:lstStyle>
            <a:lvl1pPr>
              <a:defRPr/>
            </a:lvl1pPr>
          </a:lstStyle>
          <a:p>
            <a:endParaRPr lang="en-GB" dirty="0"/>
          </a:p>
        </p:txBody>
      </p:sp>
      <p:sp>
        <p:nvSpPr>
          <p:cNvPr id="7" name="Slide Number Placeholder 5"/>
          <p:cNvSpPr>
            <a:spLocks noGrp="1"/>
          </p:cNvSpPr>
          <p:nvPr>
            <p:ph type="sldNum" sz="quarter" idx="12"/>
          </p:nvPr>
        </p:nvSpPr>
        <p:spPr/>
        <p:txBody>
          <a:bodyPr/>
          <a:lstStyle>
            <a:lvl1pPr>
              <a:defRPr/>
            </a:lvl1pPr>
          </a:lstStyle>
          <a:p>
            <a:fld id="{5E74E2F5-7E8D-47B8-82FB-3832A72B6BDB}" type="slidenum">
              <a:rPr lang="en-GB"/>
              <a:pPr/>
              <a:t>‹#›</a:t>
            </a:fld>
            <a:endParaRPr lang="en-GB"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67544" y="1268760"/>
            <a:ext cx="5842992"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GB" dirty="0" smtClean="0"/>
          </a:p>
        </p:txBody>
      </p:sp>
      <p:sp>
        <p:nvSpPr>
          <p:cNvPr id="1027" name="Text Placeholder 2"/>
          <p:cNvSpPr>
            <a:spLocks noGrp="1"/>
          </p:cNvSpPr>
          <p:nvPr>
            <p:ph type="body" idx="1"/>
          </p:nvPr>
        </p:nvSpPr>
        <p:spPr bwMode="auto">
          <a:xfrm>
            <a:off x="457200" y="2492896"/>
            <a:ext cx="8229600" cy="363326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pitchFamily="34" charset="0"/>
              </a:defRPr>
            </a:lvl1pPr>
          </a:lstStyle>
          <a:p>
            <a:fld id="{456A7D1D-6254-4063-974C-6A2AE04E4B91}" type="datetimeFigureOut">
              <a:rPr lang="en-GB"/>
              <a:pPr/>
              <a:t>20/06/18</a:t>
            </a:fld>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pitchFamily="34" charset="0"/>
              </a:defRPr>
            </a:lvl1pPr>
          </a:lstStyle>
          <a:p>
            <a:endParaRPr lang="en-GB"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itchFamily="34" charset="0"/>
              </a:defRPr>
            </a:lvl1pPr>
          </a:lstStyle>
          <a:p>
            <a:fld id="{26878614-5F41-4702-8E44-D9C8B2874F5D}" type="slidenum">
              <a:rPr lang="en-GB"/>
              <a:pPr/>
              <a:t>‹#›</a:t>
            </a:fld>
            <a:endParaRPr lang="en-GB" dirty="0"/>
          </a:p>
        </p:txBody>
      </p:sp>
      <p:pic>
        <p:nvPicPr>
          <p:cNvPr id="7" name="Picture 5" descr="TAB_col_white_background.eps"/>
          <p:cNvPicPr>
            <a:picLocks noChangeAspect="1"/>
          </p:cNvPicPr>
          <p:nvPr userDrawn="1"/>
        </p:nvPicPr>
        <p:blipFill>
          <a:blip r:embed="rId13" cstate="print"/>
          <a:srcRect/>
          <a:stretch>
            <a:fillRect/>
          </a:stretch>
        </p:blipFill>
        <p:spPr bwMode="auto">
          <a:xfrm>
            <a:off x="523875" y="509588"/>
            <a:ext cx="1663700" cy="7112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fontAlgn="base">
        <a:spcBef>
          <a:spcPct val="0"/>
        </a:spcBef>
        <a:spcAft>
          <a:spcPct val="0"/>
        </a:spcAft>
        <a:defRPr sz="3200" b="1" kern="1200">
          <a:solidFill>
            <a:schemeClr val="tx1"/>
          </a:solidFill>
          <a:latin typeface="Arial" pitchFamily="34" charset="0"/>
          <a:ea typeface="+mj-ea"/>
          <a:cs typeface="Arial" pitchFamily="34" charset="0"/>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1pPr>
      <a:lvl2pPr marL="742950" indent="-28575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2pPr>
      <a:lvl3pPr marL="1143000" indent="-2286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3pPr>
      <a:lvl4pPr marL="1600200" indent="-2286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4pPr>
      <a:lvl5pPr marL="2057400" indent="-2286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7.gif"/><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9.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6" name="Rectangle 6"/>
          <p:cNvSpPr>
            <a:spLocks noChangeArrowheads="1"/>
          </p:cNvSpPr>
          <p:nvPr/>
        </p:nvSpPr>
        <p:spPr bwMode="auto">
          <a:xfrm>
            <a:off x="406400" y="1625600"/>
            <a:ext cx="725487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defRPr/>
            </a:pPr>
            <a:r>
              <a:rPr lang="en-GB" sz="3000" b="1" dirty="0" smtClean="0">
                <a:solidFill>
                  <a:schemeClr val="tx1">
                    <a:lumMod val="65000"/>
                    <a:lumOff val="35000"/>
                  </a:schemeClr>
                </a:solidFill>
                <a:latin typeface="Arial"/>
                <a:cs typeface="Arial"/>
              </a:rPr>
              <a:t>Making maps with QGIS</a:t>
            </a:r>
            <a:endParaRPr lang="en-US" sz="3000" dirty="0">
              <a:solidFill>
                <a:schemeClr val="tx1">
                  <a:lumMod val="65000"/>
                  <a:lumOff val="35000"/>
                </a:schemeClr>
              </a:solidFill>
              <a:latin typeface="Arial"/>
              <a:cs typeface="Arial"/>
            </a:endParaRPr>
          </a:p>
        </p:txBody>
      </p:sp>
      <p:sp>
        <p:nvSpPr>
          <p:cNvPr id="15362" name="Rectangle 7"/>
          <p:cNvSpPr>
            <a:spLocks noChangeArrowheads="1"/>
          </p:cNvSpPr>
          <p:nvPr/>
        </p:nvSpPr>
        <p:spPr bwMode="auto">
          <a:xfrm>
            <a:off x="406400" y="4295775"/>
            <a:ext cx="6821488" cy="9787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20000"/>
              </a:lnSpc>
            </a:pPr>
            <a:r>
              <a:rPr lang="en-GB" sz="2400" dirty="0" err="1" smtClean="0">
                <a:solidFill>
                  <a:srgbClr val="595959"/>
                </a:solidFill>
                <a:cs typeface="Arial" charset="0"/>
              </a:rPr>
              <a:t>Reka</a:t>
            </a:r>
            <a:r>
              <a:rPr lang="en-GB" sz="2400" dirty="0" smtClean="0">
                <a:solidFill>
                  <a:srgbClr val="595959"/>
                </a:solidFill>
                <a:cs typeface="Arial" charset="0"/>
              </a:rPr>
              <a:t> </a:t>
            </a:r>
            <a:r>
              <a:rPr lang="en-GB" sz="2400" dirty="0" err="1" smtClean="0">
                <a:solidFill>
                  <a:srgbClr val="595959"/>
                </a:solidFill>
                <a:cs typeface="Arial" charset="0"/>
              </a:rPr>
              <a:t>Solymosi</a:t>
            </a:r>
            <a:endParaRPr lang="en-GB" sz="2400" dirty="0" smtClean="0">
              <a:solidFill>
                <a:srgbClr val="595959"/>
              </a:solidFill>
              <a:cs typeface="Arial" charset="0"/>
            </a:endParaRPr>
          </a:p>
          <a:p>
            <a:pPr>
              <a:lnSpc>
                <a:spcPct val="120000"/>
              </a:lnSpc>
            </a:pPr>
            <a:r>
              <a:rPr lang="en-GB" sz="2400" smtClean="0">
                <a:solidFill>
                  <a:srgbClr val="595959"/>
                </a:solidFill>
                <a:cs typeface="Arial" charset="0"/>
              </a:rPr>
              <a:t>reka.solymosi@manchester.ac.uk</a:t>
            </a:r>
            <a:endParaRPr lang="en-GB" sz="2400" dirty="0">
              <a:solidFill>
                <a:srgbClr val="595959"/>
              </a:solidFill>
              <a:cs typeface="Arial" charset="0"/>
            </a:endParaRPr>
          </a:p>
        </p:txBody>
      </p:sp>
      <p:cxnSp>
        <p:nvCxnSpPr>
          <p:cNvPr id="10" name="Straight Connector 9"/>
          <p:cNvCxnSpPr>
            <a:cxnSpLocks noChangeShapeType="1"/>
          </p:cNvCxnSpPr>
          <p:nvPr/>
        </p:nvCxnSpPr>
        <p:spPr bwMode="auto">
          <a:xfrm>
            <a:off x="519113" y="2809875"/>
            <a:ext cx="7013575" cy="0"/>
          </a:xfrm>
          <a:prstGeom prst="line">
            <a:avLst/>
          </a:prstGeom>
          <a:noFill/>
          <a:ln w="25400">
            <a:solidFill>
              <a:srgbClr val="660066"/>
            </a:solidFill>
            <a:prstDash val="dot"/>
            <a:round/>
            <a:headEnd/>
            <a:tailEnd/>
          </a:ln>
          <a:effectLst>
            <a:outerShdw blurRad="63500" dist="20000" dir="5400000" rotWithShape="0">
              <a:srgbClr val="000000">
                <a:alpha val="37999"/>
              </a:srgbClr>
            </a:outerShdw>
          </a:effectLst>
          <a:extLst>
            <a:ext uri="{909E8E84-426E-40dd-AFC4-6F175D3DCCD1}">
              <a14:hiddenFill xmlns:a14="http://schemas.microsoft.com/office/drawing/2010/main">
                <a:noFill/>
              </a14:hiddenFill>
            </a:ext>
          </a:extLst>
        </p:spPr>
      </p:cxnSp>
      <p:pic>
        <p:nvPicPr>
          <p:cNvPr id="15364" name="Picture 2" descr="TAB_col_white_background.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3875" y="509588"/>
            <a:ext cx="1663700"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1668907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6-20 at 19.07.1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76672"/>
            <a:ext cx="9144000" cy="6154994"/>
          </a:xfrm>
          <a:prstGeom prst="rect">
            <a:avLst/>
          </a:prstGeom>
        </p:spPr>
      </p:pic>
    </p:spTree>
    <p:extLst>
      <p:ext uri="{BB962C8B-B14F-4D97-AF65-F5344CB8AC3E}">
        <p14:creationId xmlns:p14="http://schemas.microsoft.com/office/powerpoint/2010/main" val="4262846182"/>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88640" y="0"/>
            <a:ext cx="12173964" cy="6858000"/>
          </a:xfrm>
        </p:spPr>
      </p:pic>
      <p:sp>
        <p:nvSpPr>
          <p:cNvPr id="5" name="AutoShape 2" descr="Image result for twitter bird transparent background"/>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6" name="AutoShape 4" descr="Image result for twitter bird transparent background"/>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7" name="AutoShape 6" descr="Image result for twitter bird transparent background"/>
          <p:cNvSpPr>
            <a:spLocks noChangeAspect="1" noChangeArrowheads="1"/>
          </p:cNvSpPr>
          <p:nvPr/>
        </p:nvSpPr>
        <p:spPr bwMode="auto">
          <a:xfrm>
            <a:off x="460375" y="1603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sp>
        <p:nvSpPr>
          <p:cNvPr id="8" name="AutoShape 8" descr="Image result for twitter bird transparent background"/>
          <p:cNvSpPr>
            <a:spLocks noChangeAspect="1" noChangeArrowheads="1"/>
          </p:cNvSpPr>
          <p:nvPr/>
        </p:nvSpPr>
        <p:spPr bwMode="auto">
          <a:xfrm>
            <a:off x="612775" y="3127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GB"/>
          </a:p>
        </p:txBody>
      </p:sp>
      <p:pic>
        <p:nvPicPr>
          <p:cNvPr id="5129" name="Picture 9"/>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7504" y="116632"/>
            <a:ext cx="351481" cy="35148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5892077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can you map</a:t>
            </a:r>
            <a:r>
              <a:rPr lang="mr-IN" dirty="0" smtClean="0"/>
              <a:t>…</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572279863"/>
              </p:ext>
            </p:extLst>
          </p:nvPr>
        </p:nvGraphicFramePr>
        <p:xfrm>
          <a:off x="323528" y="2348880"/>
          <a:ext cx="8568952" cy="4248472"/>
        </p:xfrm>
        <a:graphic>
          <a:graphicData uri="http://schemas.openxmlformats.org/drawingml/2006/table">
            <a:tbl>
              <a:tblPr>
                <a:tableStyleId>{073A0DAA-6AF3-43AB-8588-CEC1D06C72B9}</a:tableStyleId>
              </a:tblPr>
              <a:tblGrid>
                <a:gridCol w="3396231"/>
                <a:gridCol w="5172721"/>
              </a:tblGrid>
              <a:tr h="581484">
                <a:tc>
                  <a:txBody>
                    <a:bodyPr/>
                    <a:lstStyle/>
                    <a:p>
                      <a:pPr algn="l" fontAlgn="b"/>
                      <a:r>
                        <a:rPr lang="en-US" sz="2400" b="1" u="none" strike="noStrike" dirty="0" smtClean="0">
                          <a:effectLst/>
                          <a:latin typeface="Arial"/>
                          <a:cs typeface="Arial"/>
                        </a:rPr>
                        <a:t>Attraction</a:t>
                      </a:r>
                      <a:endParaRPr lang="en-US" sz="2400" b="1" i="0" u="none" strike="noStrike" dirty="0">
                        <a:solidFill>
                          <a:srgbClr val="000000"/>
                        </a:solidFill>
                        <a:effectLst/>
                        <a:latin typeface="Arial"/>
                        <a:cs typeface="Arial"/>
                      </a:endParaRPr>
                    </a:p>
                  </a:txBody>
                  <a:tcPr marL="12700" marR="12700" marT="12700" marB="0" anchor="ctr"/>
                </a:tc>
                <a:tc>
                  <a:txBody>
                    <a:bodyPr/>
                    <a:lstStyle/>
                    <a:p>
                      <a:pPr algn="l" fontAlgn="b"/>
                      <a:r>
                        <a:rPr lang="en-US" sz="2400" b="1" u="none" strike="noStrike" dirty="0" smtClean="0">
                          <a:effectLst/>
                          <a:latin typeface="Arial"/>
                          <a:cs typeface="Arial"/>
                        </a:rPr>
                        <a:t>Coordinates</a:t>
                      </a:r>
                      <a:endParaRPr lang="en-US" sz="2400" b="1" i="0" u="none" strike="noStrike" dirty="0">
                        <a:solidFill>
                          <a:srgbClr val="000000"/>
                        </a:solidFill>
                        <a:effectLst/>
                        <a:latin typeface="Arial"/>
                        <a:cs typeface="Arial"/>
                      </a:endParaRPr>
                    </a:p>
                  </a:txBody>
                  <a:tcPr marL="12700" marR="12700" marT="12700" marB="0" anchor="ctr"/>
                </a:tc>
              </a:tr>
              <a:tr h="916747">
                <a:tc>
                  <a:txBody>
                    <a:bodyPr/>
                    <a:lstStyle/>
                    <a:p>
                      <a:pPr algn="l" fontAlgn="b"/>
                      <a:r>
                        <a:rPr lang="en-US" sz="2400" u="none" strike="noStrike" dirty="0" smtClean="0">
                          <a:effectLst/>
                          <a:latin typeface="Arial"/>
                          <a:cs typeface="Arial"/>
                        </a:rPr>
                        <a:t>Theodore Roosevelt National Park</a:t>
                      </a:r>
                      <a:endParaRPr lang="en-US" sz="2400" b="0" i="0" u="none" strike="noStrike" dirty="0">
                        <a:solidFill>
                          <a:srgbClr val="000000"/>
                        </a:solidFill>
                        <a:effectLst/>
                        <a:latin typeface="Arial"/>
                        <a:cs typeface="Arial"/>
                      </a:endParaRPr>
                    </a:p>
                  </a:txBody>
                  <a:tcPr marL="12700" marR="12700" marT="12700" marB="0" anchor="ctr"/>
                </a:tc>
                <a:tc>
                  <a:txBody>
                    <a:bodyPr/>
                    <a:lstStyle/>
                    <a:p>
                      <a:pPr algn="l" fontAlgn="b"/>
                      <a:r>
                        <a:rPr lang="is-IS" sz="2400" b="0" i="0" u="none" strike="noStrike" dirty="0" smtClean="0">
                          <a:solidFill>
                            <a:srgbClr val="000000"/>
                          </a:solidFill>
                          <a:effectLst/>
                          <a:latin typeface="Arial"/>
                          <a:cs typeface="Arial"/>
                        </a:rPr>
                        <a:t>46.9157498, -103.5245016</a:t>
                      </a:r>
                      <a:endParaRPr lang="fi-FI" sz="2400" b="0" i="0" u="none" strike="noStrike" dirty="0">
                        <a:solidFill>
                          <a:srgbClr val="000000"/>
                        </a:solidFill>
                        <a:effectLst/>
                        <a:latin typeface="Arial"/>
                        <a:cs typeface="Arial"/>
                      </a:endParaRPr>
                    </a:p>
                  </a:txBody>
                  <a:tcPr marL="12700" marR="12700" marT="12700" marB="0" anchor="ctr"/>
                </a:tc>
              </a:tr>
              <a:tr h="916747">
                <a:tc>
                  <a:txBody>
                    <a:bodyPr/>
                    <a:lstStyle/>
                    <a:p>
                      <a:pPr algn="l" fontAlgn="b"/>
                      <a:r>
                        <a:rPr lang="en-US" sz="2400" u="none" strike="noStrike" dirty="0" smtClean="0">
                          <a:effectLst/>
                          <a:latin typeface="Arial"/>
                          <a:cs typeface="Arial"/>
                        </a:rPr>
                        <a:t>North Dakota Cowboy Hall of Fame</a:t>
                      </a:r>
                    </a:p>
                  </a:txBody>
                  <a:tcPr marL="12700" marR="12700" marT="12700" marB="0" anchor="ctr"/>
                </a:tc>
                <a:tc>
                  <a:txBody>
                    <a:bodyPr/>
                    <a:lstStyle/>
                    <a:p>
                      <a:pPr algn="l" fontAlgn="b"/>
                      <a:r>
                        <a:rPr lang="is-IS" sz="2400" u="none" strike="noStrike" dirty="0" smtClean="0">
                          <a:effectLst/>
                          <a:latin typeface="Arial"/>
                          <a:cs typeface="Arial"/>
                        </a:rPr>
                        <a:t>46.9138046, -103.5260442</a:t>
                      </a:r>
                      <a:endParaRPr lang="fi-FI" sz="2400" b="0" i="0" u="none" strike="noStrike" dirty="0">
                        <a:solidFill>
                          <a:srgbClr val="000000"/>
                        </a:solidFill>
                        <a:effectLst/>
                        <a:latin typeface="Arial"/>
                        <a:cs typeface="Arial"/>
                      </a:endParaRPr>
                    </a:p>
                  </a:txBody>
                  <a:tcPr marL="12700" marR="12700" marT="12700" marB="0" anchor="ctr"/>
                </a:tc>
              </a:tr>
              <a:tr h="916747">
                <a:tc>
                  <a:txBody>
                    <a:bodyPr/>
                    <a:lstStyle/>
                    <a:p>
                      <a:pPr algn="l" fontAlgn="b"/>
                      <a:r>
                        <a:rPr lang="en-US" sz="2400" u="none" strike="noStrike" dirty="0" smtClean="0">
                          <a:effectLst/>
                          <a:latin typeface="Arial"/>
                          <a:cs typeface="Arial"/>
                        </a:rPr>
                        <a:t>Mount Rushmore National Monument</a:t>
                      </a:r>
                      <a:endParaRPr lang="en-US" sz="2400" b="0" i="0" u="none" strike="noStrike" dirty="0">
                        <a:solidFill>
                          <a:srgbClr val="000000"/>
                        </a:solidFill>
                        <a:effectLst/>
                        <a:latin typeface="Arial"/>
                        <a:cs typeface="Arial"/>
                      </a:endParaRPr>
                    </a:p>
                  </a:txBody>
                  <a:tcPr marL="12700" marR="12700" marT="12700" marB="0" anchor="ctr"/>
                </a:tc>
                <a:tc>
                  <a:txBody>
                    <a:bodyPr/>
                    <a:lstStyle/>
                    <a:p>
                      <a:pPr algn="l" fontAlgn="b"/>
                      <a:r>
                        <a:rPr lang="nb-NO" sz="2400" u="none" strike="noStrike" dirty="0" smtClean="0">
                          <a:effectLst/>
                          <a:latin typeface="Arial"/>
                          <a:cs typeface="Arial"/>
                        </a:rPr>
                        <a:t>43.875419, -103.4531437</a:t>
                      </a:r>
                      <a:endParaRPr lang="fi-FI" sz="2400" b="0" i="0" u="none" strike="noStrike" dirty="0">
                        <a:solidFill>
                          <a:srgbClr val="000000"/>
                        </a:solidFill>
                        <a:effectLst/>
                        <a:latin typeface="Arial"/>
                        <a:cs typeface="Arial"/>
                      </a:endParaRPr>
                    </a:p>
                  </a:txBody>
                  <a:tcPr marL="12700" marR="12700" marT="12700" marB="0" anchor="ctr"/>
                </a:tc>
              </a:tr>
              <a:tr h="916747">
                <a:tc>
                  <a:txBody>
                    <a:bodyPr/>
                    <a:lstStyle/>
                    <a:p>
                      <a:pPr algn="l" fontAlgn="b"/>
                      <a:r>
                        <a:rPr lang="en-US" sz="2400" u="none" strike="noStrike" dirty="0" smtClean="0">
                          <a:effectLst/>
                          <a:latin typeface="Arial"/>
                          <a:cs typeface="Arial"/>
                        </a:rPr>
                        <a:t>Ashland Strategic Air and Space Museum</a:t>
                      </a:r>
                    </a:p>
                  </a:txBody>
                  <a:tcPr marL="12700" marR="12700" marT="12700" marB="0" anchor="ctr"/>
                </a:tc>
                <a:tc>
                  <a:txBody>
                    <a:bodyPr/>
                    <a:lstStyle/>
                    <a:p>
                      <a:pPr algn="l" fontAlgn="b"/>
                      <a:r>
                        <a:rPr lang="nb-NO" sz="2400" u="none" strike="noStrike" dirty="0" smtClean="0">
                          <a:effectLst/>
                          <a:latin typeface="Arial"/>
                          <a:cs typeface="Arial"/>
                        </a:rPr>
                        <a:t>41.0153413, -96.3210015</a:t>
                      </a:r>
                      <a:endParaRPr lang="is-IS" sz="2400" b="0" i="0" u="none" strike="noStrike" dirty="0">
                        <a:solidFill>
                          <a:srgbClr val="000000"/>
                        </a:solidFill>
                        <a:effectLst/>
                        <a:latin typeface="Arial"/>
                        <a:cs typeface="Arial"/>
                      </a:endParaRPr>
                    </a:p>
                  </a:txBody>
                  <a:tcPr marL="12700" marR="12700" marT="12700" marB="0" anchor="ctr"/>
                </a:tc>
              </a:tr>
            </a:tbl>
          </a:graphicData>
        </a:graphic>
      </p:graphicFrame>
    </p:spTree>
    <p:extLst>
      <p:ext uri="{BB962C8B-B14F-4D97-AF65-F5344CB8AC3E}">
        <p14:creationId xmlns:p14="http://schemas.microsoft.com/office/powerpoint/2010/main" val="67827942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world.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92100"/>
            <a:ext cx="9144000" cy="6252451"/>
          </a:xfrm>
          <a:prstGeom prst="rect">
            <a:avLst/>
          </a:prstGeom>
        </p:spPr>
      </p:pic>
      <p:cxnSp>
        <p:nvCxnSpPr>
          <p:cNvPr id="4" name="Straight Connector 3"/>
          <p:cNvCxnSpPr/>
          <p:nvPr/>
        </p:nvCxnSpPr>
        <p:spPr>
          <a:xfrm>
            <a:off x="5148064" y="-387424"/>
            <a:ext cx="0" cy="7245424"/>
          </a:xfrm>
          <a:prstGeom prst="line">
            <a:avLst/>
          </a:prstGeom>
        </p:spPr>
        <p:style>
          <a:lnRef idx="2">
            <a:schemeClr val="accent2"/>
          </a:lnRef>
          <a:fillRef idx="0">
            <a:schemeClr val="accent2"/>
          </a:fillRef>
          <a:effectRef idx="1">
            <a:schemeClr val="accent2"/>
          </a:effectRef>
          <a:fontRef idx="minor">
            <a:schemeClr val="tx1"/>
          </a:fontRef>
        </p:style>
      </p:cxnSp>
      <p:sp>
        <p:nvSpPr>
          <p:cNvPr id="5" name="TextBox 4"/>
          <p:cNvSpPr txBox="1"/>
          <p:nvPr/>
        </p:nvSpPr>
        <p:spPr>
          <a:xfrm>
            <a:off x="5220072" y="404664"/>
            <a:ext cx="2592288"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2800" dirty="0" smtClean="0">
                <a:latin typeface="Arial"/>
                <a:cs typeface="Arial"/>
              </a:rPr>
              <a:t>Latitude</a:t>
            </a:r>
            <a:endParaRPr lang="en-US" sz="2800" dirty="0">
              <a:latin typeface="Arial"/>
              <a:cs typeface="Arial"/>
            </a:endParaRPr>
          </a:p>
        </p:txBody>
      </p:sp>
      <p:cxnSp>
        <p:nvCxnSpPr>
          <p:cNvPr id="6" name="Straight Connector 5"/>
          <p:cNvCxnSpPr/>
          <p:nvPr/>
        </p:nvCxnSpPr>
        <p:spPr>
          <a:xfrm flipV="1">
            <a:off x="-252536" y="2132856"/>
            <a:ext cx="9649072" cy="19000"/>
          </a:xfrm>
          <a:prstGeom prst="line">
            <a:avLst/>
          </a:prstGeom>
        </p:spPr>
        <p:style>
          <a:lnRef idx="2">
            <a:schemeClr val="accent2"/>
          </a:lnRef>
          <a:fillRef idx="0">
            <a:schemeClr val="accent2"/>
          </a:fillRef>
          <a:effectRef idx="1">
            <a:schemeClr val="accent2"/>
          </a:effectRef>
          <a:fontRef idx="minor">
            <a:schemeClr val="tx1"/>
          </a:fontRef>
        </p:style>
      </p:cxnSp>
      <p:sp>
        <p:nvSpPr>
          <p:cNvPr id="7" name="TextBox 6"/>
          <p:cNvSpPr txBox="1"/>
          <p:nvPr/>
        </p:nvSpPr>
        <p:spPr>
          <a:xfrm>
            <a:off x="5724128" y="1628800"/>
            <a:ext cx="2592288" cy="523220"/>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2800" dirty="0" smtClean="0">
                <a:latin typeface="Arial"/>
                <a:cs typeface="Arial"/>
              </a:rPr>
              <a:t>Longitude</a:t>
            </a:r>
            <a:endParaRPr lang="en-US" sz="2800" dirty="0">
              <a:latin typeface="Arial"/>
              <a:cs typeface="Arial"/>
            </a:endParaRPr>
          </a:p>
        </p:txBody>
      </p:sp>
      <p:sp>
        <p:nvSpPr>
          <p:cNvPr id="3" name="5-Point Star 2"/>
          <p:cNvSpPr/>
          <p:nvPr/>
        </p:nvSpPr>
        <p:spPr>
          <a:xfrm>
            <a:off x="4932040" y="1916832"/>
            <a:ext cx="432048" cy="432048"/>
          </a:xfrm>
          <a:prstGeom prst="star5">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194907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animBg="1"/>
      <p:bldP spid="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2780928"/>
            <a:ext cx="5842992" cy="1143000"/>
          </a:xfrm>
        </p:spPr>
        <p:txBody>
          <a:bodyPr/>
          <a:lstStyle/>
          <a:p>
            <a:r>
              <a:rPr lang="en-US" dirty="0" smtClean="0"/>
              <a:t>Lines</a:t>
            </a:r>
            <a:endParaRPr lang="en-US" dirty="0"/>
          </a:p>
        </p:txBody>
      </p:sp>
    </p:spTree>
    <p:extLst>
      <p:ext uri="{BB962C8B-B14F-4D97-AF65-F5344CB8AC3E}">
        <p14:creationId xmlns:p14="http://schemas.microsoft.com/office/powerpoint/2010/main" val="3695839632"/>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3074"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6584" r="59975" b="5515"/>
          <a:stretch/>
        </p:blipFill>
        <p:spPr bwMode="auto">
          <a:xfrm>
            <a:off x="-108520" y="0"/>
            <a:ext cx="9252520"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46682533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6-20 at 19.09.17.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7041600" cy="6858000"/>
          </a:xfrm>
          <a:prstGeom prst="rect">
            <a:avLst/>
          </a:prstGeom>
        </p:spPr>
      </p:pic>
    </p:spTree>
    <p:extLst>
      <p:ext uri="{BB962C8B-B14F-4D97-AF65-F5344CB8AC3E}">
        <p14:creationId xmlns:p14="http://schemas.microsoft.com/office/powerpoint/2010/main" val="309802976"/>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0_QrYcUgCd0qH3eqvz.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738342"/>
            <a:ext cx="9144000" cy="4111511"/>
          </a:xfrm>
          <a:prstGeom prst="rect">
            <a:avLst/>
          </a:prstGeom>
        </p:spPr>
      </p:pic>
      <p:sp>
        <p:nvSpPr>
          <p:cNvPr id="4" name="5-Point Star 3"/>
          <p:cNvSpPr/>
          <p:nvPr/>
        </p:nvSpPr>
        <p:spPr>
          <a:xfrm>
            <a:off x="2123728" y="4365104"/>
            <a:ext cx="432048" cy="432048"/>
          </a:xfrm>
          <a:prstGeom prst="star5">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5" name="5-Point Star 4"/>
          <p:cNvSpPr/>
          <p:nvPr/>
        </p:nvSpPr>
        <p:spPr>
          <a:xfrm>
            <a:off x="3059832" y="4437112"/>
            <a:ext cx="432048" cy="432048"/>
          </a:xfrm>
          <a:prstGeom prst="star5">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6" name="5-Point Star 5"/>
          <p:cNvSpPr/>
          <p:nvPr/>
        </p:nvSpPr>
        <p:spPr>
          <a:xfrm>
            <a:off x="5076056" y="3429000"/>
            <a:ext cx="432048" cy="432048"/>
          </a:xfrm>
          <a:prstGeom prst="star5">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7" name="5-Point Star 6"/>
          <p:cNvSpPr/>
          <p:nvPr/>
        </p:nvSpPr>
        <p:spPr>
          <a:xfrm>
            <a:off x="4283968" y="4077072"/>
            <a:ext cx="432048" cy="432048"/>
          </a:xfrm>
          <a:prstGeom prst="star5">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cxnSp>
        <p:nvCxnSpPr>
          <p:cNvPr id="9" name="Straight Connector 8"/>
          <p:cNvCxnSpPr/>
          <p:nvPr/>
        </p:nvCxnSpPr>
        <p:spPr>
          <a:xfrm>
            <a:off x="2339752" y="4581128"/>
            <a:ext cx="864096" cy="72008"/>
          </a:xfrm>
          <a:prstGeom prst="line">
            <a:avLst/>
          </a:prstGeom>
          <a:ln w="76200" cmpd="sng"/>
        </p:spPr>
        <p:style>
          <a:lnRef idx="2">
            <a:schemeClr val="accent2"/>
          </a:lnRef>
          <a:fillRef idx="0">
            <a:schemeClr val="accent2"/>
          </a:fillRef>
          <a:effectRef idx="1">
            <a:schemeClr val="accent2"/>
          </a:effectRef>
          <a:fontRef idx="minor">
            <a:schemeClr val="tx1"/>
          </a:fontRef>
        </p:style>
      </p:cxnSp>
      <p:cxnSp>
        <p:nvCxnSpPr>
          <p:cNvPr id="10" name="Straight Connector 9"/>
          <p:cNvCxnSpPr/>
          <p:nvPr/>
        </p:nvCxnSpPr>
        <p:spPr>
          <a:xfrm flipV="1">
            <a:off x="3347864" y="4293096"/>
            <a:ext cx="1080120" cy="360040"/>
          </a:xfrm>
          <a:prstGeom prst="line">
            <a:avLst/>
          </a:prstGeom>
          <a:ln w="76200" cmpd="sng"/>
        </p:spPr>
        <p:style>
          <a:lnRef idx="2">
            <a:schemeClr val="accent2"/>
          </a:lnRef>
          <a:fillRef idx="0">
            <a:schemeClr val="accent2"/>
          </a:fillRef>
          <a:effectRef idx="1">
            <a:schemeClr val="accent2"/>
          </a:effectRef>
          <a:fontRef idx="minor">
            <a:schemeClr val="tx1"/>
          </a:fontRef>
        </p:style>
      </p:cxnSp>
      <p:cxnSp>
        <p:nvCxnSpPr>
          <p:cNvPr id="12" name="Straight Connector 11"/>
          <p:cNvCxnSpPr/>
          <p:nvPr/>
        </p:nvCxnSpPr>
        <p:spPr>
          <a:xfrm flipV="1">
            <a:off x="4499992" y="3717032"/>
            <a:ext cx="792088" cy="504056"/>
          </a:xfrm>
          <a:prstGeom prst="line">
            <a:avLst/>
          </a:prstGeom>
          <a:ln w="76200" cmpd="sng"/>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163449935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fade">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2780928"/>
            <a:ext cx="5842992" cy="1143000"/>
          </a:xfrm>
        </p:spPr>
        <p:txBody>
          <a:bodyPr/>
          <a:lstStyle/>
          <a:p>
            <a:r>
              <a:rPr lang="en-US" dirty="0" smtClean="0"/>
              <a:t>Polygons</a:t>
            </a:r>
            <a:endParaRPr lang="en-US" dirty="0"/>
          </a:p>
        </p:txBody>
      </p:sp>
    </p:spTree>
    <p:extLst>
      <p:ext uri="{BB962C8B-B14F-4D97-AF65-F5344CB8AC3E}">
        <p14:creationId xmlns:p14="http://schemas.microsoft.com/office/powerpoint/2010/main" val="115777139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915816" y="0"/>
            <a:ext cx="5685905" cy="6858000"/>
          </a:xfrm>
          <a:prstGeom prst="rect">
            <a:avLst/>
          </a:prstGeom>
        </p:spPr>
      </p:pic>
    </p:spTree>
    <p:extLst>
      <p:ext uri="{BB962C8B-B14F-4D97-AF65-F5344CB8AC3E}">
        <p14:creationId xmlns:p14="http://schemas.microsoft.com/office/powerpoint/2010/main" val="152036427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2780928"/>
            <a:ext cx="5842992" cy="1143000"/>
          </a:xfrm>
        </p:spPr>
        <p:txBody>
          <a:bodyPr/>
          <a:lstStyle/>
          <a:p>
            <a:r>
              <a:rPr lang="en-US" dirty="0" smtClean="0"/>
              <a:t>Most social processes are spatial</a:t>
            </a:r>
            <a:endParaRPr lang="en-US" dirty="0"/>
          </a:p>
        </p:txBody>
      </p:sp>
    </p:spTree>
    <p:extLst>
      <p:ext uri="{BB962C8B-B14F-4D97-AF65-F5344CB8AC3E}">
        <p14:creationId xmlns:p14="http://schemas.microsoft.com/office/powerpoint/2010/main" val="1049182102"/>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can you map</a:t>
            </a:r>
            <a:r>
              <a:rPr lang="mr-IN" dirty="0" smtClean="0"/>
              <a:t>…</a:t>
            </a:r>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3026484988"/>
              </p:ext>
            </p:extLst>
          </p:nvPr>
        </p:nvGraphicFramePr>
        <p:xfrm>
          <a:off x="323528" y="2348880"/>
          <a:ext cx="8496944" cy="4248468"/>
        </p:xfrm>
        <a:graphic>
          <a:graphicData uri="http://schemas.openxmlformats.org/drawingml/2006/table">
            <a:tbl>
              <a:tblPr>
                <a:tableStyleId>{073A0DAA-6AF3-43AB-8588-CEC1D06C72B9}</a:tableStyleId>
              </a:tblPr>
              <a:tblGrid>
                <a:gridCol w="3367691"/>
                <a:gridCol w="5129253"/>
              </a:tblGrid>
              <a:tr h="472052">
                <a:tc>
                  <a:txBody>
                    <a:bodyPr/>
                    <a:lstStyle/>
                    <a:p>
                      <a:pPr algn="l" fontAlgn="b"/>
                      <a:r>
                        <a:rPr lang="en-US" sz="2400" b="1" u="none" strike="noStrike" dirty="0" smtClean="0">
                          <a:effectLst/>
                          <a:latin typeface="Arial"/>
                          <a:cs typeface="Arial"/>
                        </a:rPr>
                        <a:t>Country</a:t>
                      </a:r>
                      <a:endParaRPr lang="en-US" sz="2400" b="1" i="0" u="none" strike="noStrike" dirty="0">
                        <a:solidFill>
                          <a:srgbClr val="000000"/>
                        </a:solidFill>
                        <a:effectLst/>
                        <a:latin typeface="Arial"/>
                        <a:cs typeface="Arial"/>
                      </a:endParaRPr>
                    </a:p>
                  </a:txBody>
                  <a:tcPr marL="12700" marR="12700" marT="12700" marB="0" anchor="b"/>
                </a:tc>
                <a:tc>
                  <a:txBody>
                    <a:bodyPr/>
                    <a:lstStyle/>
                    <a:p>
                      <a:pPr algn="r" fontAlgn="b"/>
                      <a:r>
                        <a:rPr lang="en-US" sz="2400" b="1" u="none" strike="noStrike" dirty="0" smtClean="0">
                          <a:effectLst/>
                          <a:latin typeface="Arial"/>
                          <a:cs typeface="Arial"/>
                        </a:rPr>
                        <a:t>Population (1 June 2016)</a:t>
                      </a:r>
                      <a:endParaRPr lang="en-US" sz="2400" b="1" i="0" u="none" strike="noStrike" dirty="0">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China</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fi-FI" sz="2400" u="none" strike="noStrike">
                          <a:effectLst/>
                          <a:latin typeface="Arial"/>
                          <a:cs typeface="Arial"/>
                        </a:rPr>
                        <a:t>1,382,323,332</a:t>
                      </a:r>
                      <a:endParaRPr lang="fi-FI"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dirty="0">
                          <a:effectLst/>
                          <a:latin typeface="Arial"/>
                          <a:cs typeface="Arial"/>
                        </a:rPr>
                        <a:t> India</a:t>
                      </a:r>
                      <a:endParaRPr lang="en-US" sz="2400" b="0" i="0" u="none" strike="noStrike" dirty="0">
                        <a:solidFill>
                          <a:srgbClr val="000000"/>
                        </a:solidFill>
                        <a:effectLst/>
                        <a:latin typeface="Arial"/>
                        <a:cs typeface="Arial"/>
                      </a:endParaRPr>
                    </a:p>
                  </a:txBody>
                  <a:tcPr marL="12700" marR="12700" marT="12700" marB="0" anchor="b"/>
                </a:tc>
                <a:tc>
                  <a:txBody>
                    <a:bodyPr/>
                    <a:lstStyle/>
                    <a:p>
                      <a:pPr algn="r" fontAlgn="b"/>
                      <a:r>
                        <a:rPr lang="fi-FI" sz="2400" u="none" strike="noStrike">
                          <a:effectLst/>
                          <a:latin typeface="Arial"/>
                          <a:cs typeface="Arial"/>
                        </a:rPr>
                        <a:t>1,326,801,576</a:t>
                      </a:r>
                      <a:endParaRPr lang="fi-FI"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United States</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fi-FI" sz="2400" u="none" strike="noStrike">
                          <a:effectLst/>
                          <a:latin typeface="Arial"/>
                          <a:cs typeface="Arial"/>
                        </a:rPr>
                        <a:t>324,118,787</a:t>
                      </a:r>
                      <a:endParaRPr lang="fi-FI"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Indonesia</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is-IS" sz="2400" u="none" strike="noStrike">
                          <a:effectLst/>
                          <a:latin typeface="Arial"/>
                          <a:cs typeface="Arial"/>
                        </a:rPr>
                        <a:t>260,581,100</a:t>
                      </a:r>
                      <a:endParaRPr lang="is-IS"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Brazil</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is-IS" sz="2400" u="none" strike="noStrike">
                          <a:effectLst/>
                          <a:latin typeface="Arial"/>
                          <a:cs typeface="Arial"/>
                        </a:rPr>
                        <a:t>209,567,920</a:t>
                      </a:r>
                      <a:endParaRPr lang="is-IS"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Pakistan</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is-IS" sz="2400" u="none" strike="noStrike">
                          <a:effectLst/>
                          <a:latin typeface="Arial"/>
                          <a:cs typeface="Arial"/>
                        </a:rPr>
                        <a:t>192,826,502</a:t>
                      </a:r>
                      <a:endParaRPr lang="is-IS"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Nigeria</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fi-FI" sz="2400" u="none" strike="noStrike">
                          <a:effectLst/>
                          <a:latin typeface="Arial"/>
                          <a:cs typeface="Arial"/>
                        </a:rPr>
                        <a:t>186,987,563</a:t>
                      </a:r>
                      <a:endParaRPr lang="fi-FI" sz="2400" b="0" i="0" u="none" strike="noStrike">
                        <a:solidFill>
                          <a:srgbClr val="000000"/>
                        </a:solidFill>
                        <a:effectLst/>
                        <a:latin typeface="Arial"/>
                        <a:cs typeface="Arial"/>
                      </a:endParaRPr>
                    </a:p>
                  </a:txBody>
                  <a:tcPr marL="12700" marR="12700" marT="12700" marB="0" anchor="b"/>
                </a:tc>
              </a:tr>
              <a:tr h="472052">
                <a:tc>
                  <a:txBody>
                    <a:bodyPr/>
                    <a:lstStyle/>
                    <a:p>
                      <a:pPr algn="l" fontAlgn="b"/>
                      <a:r>
                        <a:rPr lang="en-US" sz="2400" u="none" strike="noStrike">
                          <a:effectLst/>
                          <a:latin typeface="Arial"/>
                          <a:cs typeface="Arial"/>
                        </a:rPr>
                        <a:t> Bangladesh</a:t>
                      </a:r>
                      <a:endParaRPr lang="en-US" sz="2400" b="0" i="0" u="none" strike="noStrike">
                        <a:solidFill>
                          <a:srgbClr val="000000"/>
                        </a:solidFill>
                        <a:effectLst/>
                        <a:latin typeface="Arial"/>
                        <a:cs typeface="Arial"/>
                      </a:endParaRPr>
                    </a:p>
                  </a:txBody>
                  <a:tcPr marL="12700" marR="12700" marT="12700" marB="0" anchor="b"/>
                </a:tc>
                <a:tc>
                  <a:txBody>
                    <a:bodyPr/>
                    <a:lstStyle/>
                    <a:p>
                      <a:pPr algn="r" fontAlgn="b"/>
                      <a:r>
                        <a:rPr lang="fi-FI" sz="2400" u="none" strike="noStrike" dirty="0">
                          <a:effectLst/>
                          <a:latin typeface="Arial"/>
                          <a:cs typeface="Arial"/>
                        </a:rPr>
                        <a:t>162,910,864</a:t>
                      </a:r>
                      <a:endParaRPr lang="fi-FI" sz="2400" b="0" i="0" u="none" strike="noStrike" dirty="0">
                        <a:solidFill>
                          <a:srgbClr val="000000"/>
                        </a:solidFill>
                        <a:effectLst/>
                        <a:latin typeface="Arial"/>
                        <a:cs typeface="Arial"/>
                      </a:endParaRPr>
                    </a:p>
                  </a:txBody>
                  <a:tcPr marL="12700" marR="12700" marT="12700" marB="0" anchor="b"/>
                </a:tc>
              </a:tr>
            </a:tbl>
          </a:graphicData>
        </a:graphic>
      </p:graphicFrame>
    </p:spTree>
    <p:extLst>
      <p:ext uri="{BB962C8B-B14F-4D97-AF65-F5344CB8AC3E}">
        <p14:creationId xmlns:p14="http://schemas.microsoft.com/office/powerpoint/2010/main" val="3917517356"/>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world_labels.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51" y="1857375"/>
            <a:ext cx="9144000" cy="5000625"/>
          </a:xfrm>
          <a:prstGeom prst="rect">
            <a:avLst/>
          </a:prstGeom>
        </p:spPr>
      </p:pic>
      <p:graphicFrame>
        <p:nvGraphicFramePr>
          <p:cNvPr id="4" name="Table 3"/>
          <p:cNvGraphicFramePr>
            <a:graphicFrameLocks noGrp="1"/>
          </p:cNvGraphicFramePr>
          <p:nvPr>
            <p:extLst>
              <p:ext uri="{D42A27DB-BD31-4B8C-83A1-F6EECF244321}">
                <p14:modId xmlns:p14="http://schemas.microsoft.com/office/powerpoint/2010/main" val="2859368289"/>
              </p:ext>
            </p:extLst>
          </p:nvPr>
        </p:nvGraphicFramePr>
        <p:xfrm>
          <a:off x="1413" y="-32461"/>
          <a:ext cx="4896544" cy="2448270"/>
        </p:xfrm>
        <a:graphic>
          <a:graphicData uri="http://schemas.openxmlformats.org/drawingml/2006/table">
            <a:tbl>
              <a:tblPr>
                <a:tableStyleId>{073A0DAA-6AF3-43AB-8588-CEC1D06C72B9}</a:tableStyleId>
              </a:tblPr>
              <a:tblGrid>
                <a:gridCol w="1940703"/>
                <a:gridCol w="2955841"/>
              </a:tblGrid>
              <a:tr h="272030">
                <a:tc>
                  <a:txBody>
                    <a:bodyPr/>
                    <a:lstStyle/>
                    <a:p>
                      <a:pPr algn="l" fontAlgn="b"/>
                      <a:r>
                        <a:rPr lang="en-US" sz="1300" b="1" u="none" strike="noStrike" dirty="0" smtClean="0">
                          <a:effectLst/>
                          <a:latin typeface="Arial"/>
                          <a:cs typeface="Arial"/>
                        </a:rPr>
                        <a:t>Country</a:t>
                      </a:r>
                      <a:endParaRPr lang="en-US" sz="1300" b="1" i="0" u="none" strike="noStrike" dirty="0">
                        <a:solidFill>
                          <a:srgbClr val="000000"/>
                        </a:solidFill>
                        <a:effectLst/>
                        <a:latin typeface="Arial"/>
                        <a:cs typeface="Arial"/>
                      </a:endParaRPr>
                    </a:p>
                  </a:txBody>
                  <a:tcPr marL="7319" marR="7319" marT="7319" marB="0" anchor="b"/>
                </a:tc>
                <a:tc>
                  <a:txBody>
                    <a:bodyPr/>
                    <a:lstStyle/>
                    <a:p>
                      <a:pPr algn="r" fontAlgn="b"/>
                      <a:r>
                        <a:rPr lang="en-US" sz="1300" b="1" u="none" strike="noStrike" dirty="0" smtClean="0">
                          <a:effectLst/>
                          <a:latin typeface="Arial"/>
                          <a:cs typeface="Arial"/>
                        </a:rPr>
                        <a:t>Population (1 June 2016)</a:t>
                      </a:r>
                      <a:endParaRPr lang="en-US" sz="1300" b="1" i="0" u="none" strike="noStrike" dirty="0">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China</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fi-FI" sz="1300" u="none" strike="noStrike">
                          <a:effectLst/>
                          <a:latin typeface="Arial"/>
                          <a:cs typeface="Arial"/>
                        </a:rPr>
                        <a:t>1,382,323,332</a:t>
                      </a:r>
                      <a:endParaRPr lang="fi-FI"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dirty="0">
                          <a:effectLst/>
                          <a:latin typeface="Arial"/>
                          <a:cs typeface="Arial"/>
                        </a:rPr>
                        <a:t> India</a:t>
                      </a:r>
                      <a:endParaRPr lang="en-US" sz="1300" b="0" i="0" u="none" strike="noStrike" dirty="0">
                        <a:solidFill>
                          <a:srgbClr val="000000"/>
                        </a:solidFill>
                        <a:effectLst/>
                        <a:latin typeface="Arial"/>
                        <a:cs typeface="Arial"/>
                      </a:endParaRPr>
                    </a:p>
                  </a:txBody>
                  <a:tcPr marL="7319" marR="7319" marT="7319" marB="0" anchor="b"/>
                </a:tc>
                <a:tc>
                  <a:txBody>
                    <a:bodyPr/>
                    <a:lstStyle/>
                    <a:p>
                      <a:pPr algn="r" fontAlgn="b"/>
                      <a:r>
                        <a:rPr lang="fi-FI" sz="1300" u="none" strike="noStrike">
                          <a:effectLst/>
                          <a:latin typeface="Arial"/>
                          <a:cs typeface="Arial"/>
                        </a:rPr>
                        <a:t>1,326,801,576</a:t>
                      </a:r>
                      <a:endParaRPr lang="fi-FI"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United States</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fi-FI" sz="1300" u="none" strike="noStrike">
                          <a:effectLst/>
                          <a:latin typeface="Arial"/>
                          <a:cs typeface="Arial"/>
                        </a:rPr>
                        <a:t>324,118,787</a:t>
                      </a:r>
                      <a:endParaRPr lang="fi-FI"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Indonesia</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is-IS" sz="1300" u="none" strike="noStrike">
                          <a:effectLst/>
                          <a:latin typeface="Arial"/>
                          <a:cs typeface="Arial"/>
                        </a:rPr>
                        <a:t>260,581,100</a:t>
                      </a:r>
                      <a:endParaRPr lang="is-IS"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Brazil</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is-IS" sz="1300" u="none" strike="noStrike">
                          <a:effectLst/>
                          <a:latin typeface="Arial"/>
                          <a:cs typeface="Arial"/>
                        </a:rPr>
                        <a:t>209,567,920</a:t>
                      </a:r>
                      <a:endParaRPr lang="is-IS"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Pakistan</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is-IS" sz="1300" u="none" strike="noStrike">
                          <a:effectLst/>
                          <a:latin typeface="Arial"/>
                          <a:cs typeface="Arial"/>
                        </a:rPr>
                        <a:t>192,826,502</a:t>
                      </a:r>
                      <a:endParaRPr lang="is-IS"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Nigeria</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fi-FI" sz="1300" u="none" strike="noStrike">
                          <a:effectLst/>
                          <a:latin typeface="Arial"/>
                          <a:cs typeface="Arial"/>
                        </a:rPr>
                        <a:t>186,987,563</a:t>
                      </a:r>
                      <a:endParaRPr lang="fi-FI" sz="1300" b="0" i="0" u="none" strike="noStrike">
                        <a:solidFill>
                          <a:srgbClr val="000000"/>
                        </a:solidFill>
                        <a:effectLst/>
                        <a:latin typeface="Arial"/>
                        <a:cs typeface="Arial"/>
                      </a:endParaRPr>
                    </a:p>
                  </a:txBody>
                  <a:tcPr marL="7319" marR="7319" marT="7319" marB="0" anchor="b"/>
                </a:tc>
              </a:tr>
              <a:tr h="272030">
                <a:tc>
                  <a:txBody>
                    <a:bodyPr/>
                    <a:lstStyle/>
                    <a:p>
                      <a:pPr algn="l" fontAlgn="b"/>
                      <a:r>
                        <a:rPr lang="en-US" sz="1300" u="none" strike="noStrike">
                          <a:effectLst/>
                          <a:latin typeface="Arial"/>
                          <a:cs typeface="Arial"/>
                        </a:rPr>
                        <a:t> Bangladesh</a:t>
                      </a:r>
                      <a:endParaRPr lang="en-US" sz="1300" b="0" i="0" u="none" strike="noStrike">
                        <a:solidFill>
                          <a:srgbClr val="000000"/>
                        </a:solidFill>
                        <a:effectLst/>
                        <a:latin typeface="Arial"/>
                        <a:cs typeface="Arial"/>
                      </a:endParaRPr>
                    </a:p>
                  </a:txBody>
                  <a:tcPr marL="7319" marR="7319" marT="7319" marB="0" anchor="b"/>
                </a:tc>
                <a:tc>
                  <a:txBody>
                    <a:bodyPr/>
                    <a:lstStyle/>
                    <a:p>
                      <a:pPr algn="r" fontAlgn="b"/>
                      <a:r>
                        <a:rPr lang="fi-FI" sz="1300" u="none" strike="noStrike" dirty="0">
                          <a:effectLst/>
                          <a:latin typeface="Arial"/>
                          <a:cs typeface="Arial"/>
                        </a:rPr>
                        <a:t>162,910,864</a:t>
                      </a:r>
                      <a:endParaRPr lang="fi-FI" sz="1300" b="0" i="0" u="none" strike="noStrike" dirty="0">
                        <a:solidFill>
                          <a:srgbClr val="000000"/>
                        </a:solidFill>
                        <a:effectLst/>
                        <a:latin typeface="Arial"/>
                        <a:cs typeface="Arial"/>
                      </a:endParaRPr>
                    </a:p>
                  </a:txBody>
                  <a:tcPr marL="7319" marR="7319" marT="7319" marB="0" anchor="b"/>
                </a:tc>
              </a:tr>
            </a:tbl>
          </a:graphicData>
        </a:graphic>
      </p:graphicFrame>
      <p:cxnSp>
        <p:nvCxnSpPr>
          <p:cNvPr id="6" name="Straight Arrow Connector 5"/>
          <p:cNvCxnSpPr/>
          <p:nvPr/>
        </p:nvCxnSpPr>
        <p:spPr>
          <a:xfrm>
            <a:off x="1547664" y="404664"/>
            <a:ext cx="4536504" cy="316835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 name="Straight Arrow Connector 6"/>
          <p:cNvCxnSpPr/>
          <p:nvPr/>
        </p:nvCxnSpPr>
        <p:spPr>
          <a:xfrm>
            <a:off x="1043608" y="620688"/>
            <a:ext cx="4608512" cy="352839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1" name="Straight Arrow Connector 10"/>
          <p:cNvCxnSpPr/>
          <p:nvPr/>
        </p:nvCxnSpPr>
        <p:spPr>
          <a:xfrm flipH="1">
            <a:off x="179512" y="908720"/>
            <a:ext cx="864096" cy="244827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375174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2780928"/>
            <a:ext cx="5842992" cy="1143000"/>
          </a:xfrm>
        </p:spPr>
        <p:txBody>
          <a:bodyPr/>
          <a:lstStyle/>
          <a:p>
            <a:r>
              <a:rPr lang="en-US" dirty="0" smtClean="0"/>
              <a:t>A good map will tell a story and help your analysis</a:t>
            </a:r>
            <a:endParaRPr lang="en-US" dirty="0"/>
          </a:p>
        </p:txBody>
      </p:sp>
    </p:spTree>
    <p:extLst>
      <p:ext uri="{BB962C8B-B14F-4D97-AF65-F5344CB8AC3E}">
        <p14:creationId xmlns:p14="http://schemas.microsoft.com/office/powerpoint/2010/main" val="92742762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115616" y="-15941"/>
            <a:ext cx="7354424" cy="6858000"/>
          </a:xfrm>
          <a:prstGeom prst="rect">
            <a:avLst/>
          </a:prstGeom>
        </p:spPr>
      </p:pic>
      <p:sp>
        <p:nvSpPr>
          <p:cNvPr id="3" name="Oval 2"/>
          <p:cNvSpPr/>
          <p:nvPr/>
        </p:nvSpPr>
        <p:spPr>
          <a:xfrm>
            <a:off x="5004048" y="2924944"/>
            <a:ext cx="432048" cy="432048"/>
          </a:xfrm>
          <a:prstGeom prst="ellipse">
            <a:avLst/>
          </a:prstGeom>
          <a:noFill/>
          <a:ln w="57150" cmpd="sng">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588407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GB"/>
          </a:p>
        </p:txBody>
      </p:sp>
      <p:sp>
        <p:nvSpPr>
          <p:cNvPr id="3" name="Content Placeholder 2"/>
          <p:cNvSpPr>
            <a:spLocks noGrp="1"/>
          </p:cNvSpPr>
          <p:nvPr>
            <p:ph idx="1"/>
          </p:nvPr>
        </p:nvSpPr>
        <p:spPr/>
        <p:txBody>
          <a:bodyPr/>
          <a:lstStyle/>
          <a:p>
            <a:endParaRPr lang="en-GB"/>
          </a:p>
        </p:txBody>
      </p:sp>
      <p:pic>
        <p:nvPicPr>
          <p:cNvPr id="1536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l="18600" t="15333" r="59275" b="36445"/>
          <a:stretch/>
        </p:blipFill>
        <p:spPr bwMode="auto">
          <a:xfrm>
            <a:off x="-40" y="0"/>
            <a:ext cx="9323088"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TextBox 3"/>
          <p:cNvSpPr txBox="1"/>
          <p:nvPr/>
        </p:nvSpPr>
        <p:spPr>
          <a:xfrm>
            <a:off x="171460" y="6193602"/>
            <a:ext cx="8784976" cy="646331"/>
          </a:xfrm>
          <a:prstGeom prst="rect">
            <a:avLst/>
          </a:prstGeom>
          <a:solidFill>
            <a:srgbClr val="FFFFFF"/>
          </a:solidFill>
        </p:spPr>
        <p:txBody>
          <a:bodyPr wrap="square" rtlCol="0">
            <a:spAutoFit/>
          </a:bodyPr>
          <a:lstStyle/>
          <a:p>
            <a:r>
              <a:rPr lang="en-GB" dirty="0" smtClean="0"/>
              <a:t>Eric Fischer</a:t>
            </a:r>
          </a:p>
          <a:p>
            <a:r>
              <a:rPr lang="en-GB" dirty="0"/>
              <a:t>https://www.flickr.com/photos/walkingsf/4671589629/in/photostream/</a:t>
            </a:r>
          </a:p>
        </p:txBody>
      </p:sp>
    </p:spTree>
    <p:extLst>
      <p:ext uri="{BB962C8B-B14F-4D97-AF65-F5344CB8AC3E}">
        <p14:creationId xmlns:p14="http://schemas.microsoft.com/office/powerpoint/2010/main" val="616631132"/>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descr="Screen Shot 2018-06-20 at 19.02.5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512" y="317772"/>
            <a:ext cx="8764116" cy="6234436"/>
          </a:xfrm>
          <a:prstGeom prst="rect">
            <a:avLst/>
          </a:prstGeom>
        </p:spPr>
      </p:pic>
    </p:spTree>
    <p:extLst>
      <p:ext uri="{BB962C8B-B14F-4D97-AF65-F5344CB8AC3E}">
        <p14:creationId xmlns:p14="http://schemas.microsoft.com/office/powerpoint/2010/main" val="398016298"/>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6-20 at 17.05.2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484784"/>
            <a:ext cx="9144000" cy="5140990"/>
          </a:xfrm>
          <a:prstGeom prst="rect">
            <a:avLst/>
          </a:prstGeom>
        </p:spPr>
      </p:pic>
    </p:spTree>
    <p:extLst>
      <p:ext uri="{BB962C8B-B14F-4D97-AF65-F5344CB8AC3E}">
        <p14:creationId xmlns:p14="http://schemas.microsoft.com/office/powerpoint/2010/main" val="1704723321"/>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8198568" cy="1143000"/>
          </a:xfrm>
        </p:spPr>
        <p:txBody>
          <a:bodyPr/>
          <a:lstStyle/>
          <a:p>
            <a:r>
              <a:rPr lang="en-US" dirty="0" smtClean="0"/>
              <a:t>Practical lab: making maps in QGIS</a:t>
            </a:r>
            <a:endParaRPr lang="en-US" dirty="0"/>
          </a:p>
        </p:txBody>
      </p:sp>
      <p:pic>
        <p:nvPicPr>
          <p:cNvPr id="4" name="Picture 2" descr="Image result for data wrangli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003376"/>
            <a:ext cx="9144000" cy="3810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2483768" y="4581128"/>
            <a:ext cx="3888432" cy="707886"/>
          </a:xfrm>
          <a:prstGeom prst="rect">
            <a:avLst/>
          </a:prstGeom>
          <a:solidFill>
            <a:schemeClr val="bg1"/>
          </a:solidFill>
          <a:ln>
            <a:solidFill>
              <a:schemeClr val="tx1"/>
            </a:solidFill>
          </a:ln>
        </p:spPr>
        <p:txBody>
          <a:bodyPr wrap="square" rtlCol="0" anchor="ctr">
            <a:spAutoFit/>
          </a:bodyPr>
          <a:lstStyle/>
          <a:p>
            <a:pPr algn="ctr"/>
            <a:r>
              <a:rPr lang="en-US" sz="4000" dirty="0" err="1"/>
              <a:t>goo.gl</a:t>
            </a:r>
            <a:r>
              <a:rPr lang="en-US" sz="4000" dirty="0"/>
              <a:t>/RY5BEZ</a:t>
            </a:r>
          </a:p>
        </p:txBody>
      </p:sp>
    </p:spTree>
    <p:extLst>
      <p:ext uri="{BB962C8B-B14F-4D97-AF65-F5344CB8AC3E}">
        <p14:creationId xmlns:p14="http://schemas.microsoft.com/office/powerpoint/2010/main" val="333400694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8-06-20 at 19.05.5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863002" cy="6858000"/>
          </a:xfrm>
          <a:prstGeom prst="rect">
            <a:avLst/>
          </a:prstGeom>
        </p:spPr>
      </p:pic>
    </p:spTree>
    <p:extLst>
      <p:ext uri="{BB962C8B-B14F-4D97-AF65-F5344CB8AC3E}">
        <p14:creationId xmlns:p14="http://schemas.microsoft.com/office/powerpoint/2010/main" val="198374197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8-06-20 at 19.05.2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8955866" cy="6858000"/>
          </a:xfrm>
          <a:prstGeom prst="rect">
            <a:avLst/>
          </a:prstGeom>
        </p:spPr>
      </p:pic>
    </p:spTree>
    <p:extLst>
      <p:ext uri="{BB962C8B-B14F-4D97-AF65-F5344CB8AC3E}">
        <p14:creationId xmlns:p14="http://schemas.microsoft.com/office/powerpoint/2010/main" val="127519800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3837" y="1628800"/>
            <a:ext cx="9146329" cy="4664628"/>
          </a:xfrm>
          <a:prstGeom prst="rect">
            <a:avLst/>
          </a:prstGeom>
        </p:spPr>
      </p:pic>
    </p:spTree>
    <p:extLst>
      <p:ext uri="{BB962C8B-B14F-4D97-AF65-F5344CB8AC3E}">
        <p14:creationId xmlns:p14="http://schemas.microsoft.com/office/powerpoint/2010/main" val="45525581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Screen Shot 2018-06-20 at 19.14.53.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9466"/>
            <a:ext cx="9144000" cy="5438534"/>
          </a:xfrm>
          <a:prstGeom prst="rect">
            <a:avLst/>
          </a:prstGeom>
        </p:spPr>
      </p:pic>
    </p:spTree>
    <p:extLst>
      <p:ext uri="{BB962C8B-B14F-4D97-AF65-F5344CB8AC3E}">
        <p14:creationId xmlns:p14="http://schemas.microsoft.com/office/powerpoint/2010/main" val="295590757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GIS</a:t>
            </a:r>
            <a:endParaRPr lang="en-US" dirty="0"/>
          </a:p>
        </p:txBody>
      </p:sp>
      <p:sp>
        <p:nvSpPr>
          <p:cNvPr id="3" name="Content Placeholder 2"/>
          <p:cNvSpPr>
            <a:spLocks noGrp="1"/>
          </p:cNvSpPr>
          <p:nvPr>
            <p:ph idx="1"/>
          </p:nvPr>
        </p:nvSpPr>
        <p:spPr/>
        <p:txBody>
          <a:bodyPr/>
          <a:lstStyle/>
          <a:p>
            <a:r>
              <a:rPr lang="en-US" dirty="0" smtClean="0"/>
              <a:t>Geographic</a:t>
            </a:r>
          </a:p>
          <a:p>
            <a:r>
              <a:rPr lang="en-US" dirty="0" smtClean="0"/>
              <a:t>Information</a:t>
            </a:r>
          </a:p>
          <a:p>
            <a:r>
              <a:rPr lang="en-US" dirty="0" smtClean="0"/>
              <a:t>Science (or systems)</a:t>
            </a:r>
          </a:p>
          <a:p>
            <a:pPr marL="0" indent="0">
              <a:buNone/>
            </a:pPr>
            <a:endParaRPr lang="en-US" dirty="0"/>
          </a:p>
        </p:txBody>
      </p:sp>
    </p:spTree>
    <p:extLst>
      <p:ext uri="{BB962C8B-B14F-4D97-AF65-F5344CB8AC3E}">
        <p14:creationId xmlns:p14="http://schemas.microsoft.com/office/powerpoint/2010/main" val="227863235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do you make a map?</a:t>
            </a:r>
            <a:endParaRPr lang="en-US" dirty="0"/>
          </a:p>
        </p:txBody>
      </p:sp>
      <p:sp>
        <p:nvSpPr>
          <p:cNvPr id="3" name="Content Placeholder 2"/>
          <p:cNvSpPr>
            <a:spLocks noGrp="1"/>
          </p:cNvSpPr>
          <p:nvPr>
            <p:ph idx="1"/>
          </p:nvPr>
        </p:nvSpPr>
        <p:spPr/>
        <p:txBody>
          <a:bodyPr/>
          <a:lstStyle/>
          <a:p>
            <a:r>
              <a:rPr lang="en-US" dirty="0" smtClean="0"/>
              <a:t>Need spatial information</a:t>
            </a:r>
          </a:p>
          <a:p>
            <a:pPr lvl="1"/>
            <a:r>
              <a:rPr lang="en-US" dirty="0" smtClean="0"/>
              <a:t>Point</a:t>
            </a:r>
          </a:p>
          <a:p>
            <a:pPr lvl="1"/>
            <a:r>
              <a:rPr lang="en-US" dirty="0" smtClean="0"/>
              <a:t>Line</a:t>
            </a:r>
          </a:p>
          <a:p>
            <a:pPr lvl="1"/>
            <a:r>
              <a:rPr lang="en-US" dirty="0" smtClean="0"/>
              <a:t>Polygon</a:t>
            </a:r>
            <a:endParaRPr lang="en-US" dirty="0"/>
          </a:p>
        </p:txBody>
      </p:sp>
    </p:spTree>
    <p:extLst>
      <p:ext uri="{BB962C8B-B14F-4D97-AF65-F5344CB8AC3E}">
        <p14:creationId xmlns:p14="http://schemas.microsoft.com/office/powerpoint/2010/main" val="397431728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75656" y="2780928"/>
            <a:ext cx="5842992" cy="1143000"/>
          </a:xfrm>
        </p:spPr>
        <p:txBody>
          <a:bodyPr/>
          <a:lstStyle/>
          <a:p>
            <a:r>
              <a:rPr lang="en-US" dirty="0" smtClean="0"/>
              <a:t>Points</a:t>
            </a:r>
            <a:endParaRPr lang="en-US" dirty="0"/>
          </a:p>
        </p:txBody>
      </p:sp>
    </p:spTree>
    <p:extLst>
      <p:ext uri="{BB962C8B-B14F-4D97-AF65-F5344CB8AC3E}">
        <p14:creationId xmlns:p14="http://schemas.microsoft.com/office/powerpoint/2010/main" val="276920800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30329</TotalTime>
  <Words>297</Words>
  <Application>Microsoft Macintosh PowerPoint</Application>
  <PresentationFormat>On-screen Show (4:3)</PresentationFormat>
  <Paragraphs>81</Paragraphs>
  <Slides>27</Slides>
  <Notes>6</Notes>
  <HiddenSlides>0</HiddenSlides>
  <MMClips>0</MMClips>
  <ScaleCrop>false</ScaleCrop>
  <HeadingPairs>
    <vt:vector size="4" baseType="variant">
      <vt:variant>
        <vt:lpstr>Theme</vt:lpstr>
      </vt:variant>
      <vt:variant>
        <vt:i4>1</vt:i4>
      </vt:variant>
      <vt:variant>
        <vt:lpstr>Slide Titles</vt:lpstr>
      </vt:variant>
      <vt:variant>
        <vt:i4>27</vt:i4>
      </vt:variant>
    </vt:vector>
  </HeadingPairs>
  <TitlesOfParts>
    <vt:vector size="28" baseType="lpstr">
      <vt:lpstr>Office Theme</vt:lpstr>
      <vt:lpstr>PowerPoint Presentation</vt:lpstr>
      <vt:lpstr>Most social processes are spatial</vt:lpstr>
      <vt:lpstr>PowerPoint Presentation</vt:lpstr>
      <vt:lpstr>PowerPoint Presentation</vt:lpstr>
      <vt:lpstr>PowerPoint Presentation</vt:lpstr>
      <vt:lpstr>PowerPoint Presentation</vt:lpstr>
      <vt:lpstr>GIS</vt:lpstr>
      <vt:lpstr>How do you make a map?</vt:lpstr>
      <vt:lpstr>Points</vt:lpstr>
      <vt:lpstr>PowerPoint Presentation</vt:lpstr>
      <vt:lpstr>PowerPoint Presentation</vt:lpstr>
      <vt:lpstr>How can you map…</vt:lpstr>
      <vt:lpstr>PowerPoint Presentation</vt:lpstr>
      <vt:lpstr>Lines</vt:lpstr>
      <vt:lpstr>PowerPoint Presentation</vt:lpstr>
      <vt:lpstr>PowerPoint Presentation</vt:lpstr>
      <vt:lpstr>PowerPoint Presentation</vt:lpstr>
      <vt:lpstr>Polygons</vt:lpstr>
      <vt:lpstr>PowerPoint Presentation</vt:lpstr>
      <vt:lpstr>How can you map…</vt:lpstr>
      <vt:lpstr>PowerPoint Presentation</vt:lpstr>
      <vt:lpstr>A good map will tell a story and help your analysis</vt:lpstr>
      <vt:lpstr>PowerPoint Presentation</vt:lpstr>
      <vt:lpstr>PowerPoint Presentation</vt:lpstr>
      <vt:lpstr>PowerPoint Presentation</vt:lpstr>
      <vt:lpstr>PowerPoint Presentation</vt:lpstr>
      <vt:lpstr>Practical lab: making maps in QGIS</vt:lpstr>
    </vt:vector>
  </TitlesOfParts>
  <Company>University of Manchester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MZYSSPB2</dc:creator>
  <cp:lastModifiedBy>reka s</cp:lastModifiedBy>
  <cp:revision>117</cp:revision>
  <dcterms:created xsi:type="dcterms:W3CDTF">2012-06-12T15:56:20Z</dcterms:created>
  <dcterms:modified xsi:type="dcterms:W3CDTF">2018-06-20T18:23:40Z</dcterms:modified>
</cp:coreProperties>
</file>

<file path=docProps/thumbnail.jpeg>
</file>